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8"/>
    <p:restoredTop sz="94744"/>
  </p:normalViewPr>
  <p:slideViewPr>
    <p:cSldViewPr snapToGrid="0" snapToObjects="1">
      <p:cViewPr varScale="1">
        <p:scale>
          <a:sx n="115" d="100"/>
          <a:sy n="115" d="100"/>
        </p:scale>
        <p:origin x="2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D9119-D47C-7149-BB48-10BD51678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7A6C0-6201-4748-9C31-56722E0BF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ECDA6-26C5-6147-BE9B-11E02C46D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21A78-84CC-EB49-97F1-7C72F6DF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298E8-0ED3-A643-BBFF-2E4FDF20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1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E2EAF-D4EF-664A-9F20-258BBB60C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9D8964-E374-4C4B-BD9E-567BAD915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FA40A-F25A-CE41-9928-C30D1F6F9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A68A3-FC92-6B46-9F90-865BFE97D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911C9-8F4C-1A43-87C9-EF20ADED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6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EBEB14-4453-8045-889F-35DBC702A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919B1-3A1C-A648-8D69-5D4B6914D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0474B-7FA0-E640-9CB7-10911B6C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64D70-483D-034B-AA38-61C070F55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A9A14-875A-B14E-9E20-15F830D8A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A5773-05D3-5D41-A1EA-10122BDD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E1C7-DE14-5245-8455-3240A5934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05DD8-E635-6642-8CCC-4F78D3CC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C3781-5387-5647-BB9E-0DC0D291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4F2C6-622A-FA4D-9534-A3570182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4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80B7B-7E8B-3C44-9D43-3AB3367AD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9A6A5-9274-F74B-A68A-DD74E8E05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9D07F-FBCA-7F4C-A877-43D37325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DD389-F484-C54B-AC46-AD5EEB0E3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AD8B2-518E-C14E-AE30-33708DF0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5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611D9-4FD1-8040-B027-F6CCDCEB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A5AA8-5818-7B43-B7C7-4B33FCE851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FDDC8-7804-F54B-8F26-89F4E9BD6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9CBFC-D917-BA4C-88E1-21D46946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647AF-0B4E-EF4A-AAF8-DED8562FA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A6791-395D-9748-8FA0-831ACFCF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5632-2EB8-0240-ACF8-03F87FCC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C9053-24DB-034F-8769-812022FD9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DD2C49-AF72-F144-A78A-79D120AE2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E74243-7257-AE46-8813-16979E912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9E936D-7CFC-8C4A-BC73-89C616633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72C346-44BC-754B-9B44-8E2AFA28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199A4-DDEC-3543-B1D5-E6CCF97D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BFF1EE-6C32-1C4A-927A-254AF255F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5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5B58F-A057-9147-B020-6C18A32B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59629-C7E4-6D4C-8C19-5E42793A0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B37F2-A324-764B-9583-B17C5B002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4ECB06-96E8-CC4F-A9D6-A51F6F213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5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5EC8A5-B260-9342-AECA-08D0E3E9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3AFB7-1FC5-BC49-B012-E3B57979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305E-822A-5D4C-AE4C-8059034E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3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1A73C-281B-A94A-8C51-B1A5E838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225AF-33F3-9144-B910-D32C0147C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65E9B4-D935-0944-BB4A-97AE88FF5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B2270-5F8C-524F-8FEE-5738B71F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847CF-7B63-724B-AC66-61710E64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73A9-FB8B-394E-87EC-FD7425635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7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DE015-7739-B64D-BF8C-AC643299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DC08F6-7260-F742-8F62-DD1FFE277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DF8EB-AD43-9E4A-B4DC-8AF3DE480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A6CAA-01F2-0346-A2E8-E533EDBA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A00C5-CCC8-9D47-9BFE-D1E540C8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9DA51-4BFB-E54B-AB6B-1E9BA2EE2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8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5CC0A4-4C00-2947-922B-E31034CB2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38A15-2D98-FC41-817C-79EC16B9E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DD072-808D-9D4E-ADAB-9406FC6CA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B3633-2FD9-A442-9DD4-0F534A66EC80}" type="datetimeFigureOut">
              <a:rPr lang="en-US" smtClean="0"/>
              <a:t>2/22/21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09163-A297-4E43-BF51-F524EEF14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29034-0470-D747-BAFD-4D787329A7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83B97-F3BA-A148-A121-F747C2684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6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14720-7A9E-7A4C-92C2-D14F8F1783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Multiple Hypothesis Testing</a:t>
            </a:r>
            <a:br>
              <a:rPr lang="en-US" dirty="0"/>
            </a:br>
            <a:r>
              <a:rPr lang="en-US" dirty="0"/>
              <a:t>With Persistent Homology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D2D30-AF21-0C48-B994-65E640C3CE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Mikael Vejdemo-Johansson</a:t>
            </a:r>
          </a:p>
          <a:p>
            <a:r>
              <a:rPr lang="en-US" dirty="0"/>
              <a:t>CUNY College of Staten Island</a:t>
            </a:r>
          </a:p>
          <a:p>
            <a:r>
              <a:rPr lang="en-US" dirty="0"/>
              <a:t>CUNY Graduate Center</a:t>
            </a:r>
          </a:p>
          <a:p>
            <a:r>
              <a:rPr lang="en-US" dirty="0"/>
              <a:t>Joint with </a:t>
            </a:r>
            <a:r>
              <a:rPr lang="en-US" dirty="0" err="1"/>
              <a:t>Sayan</a:t>
            </a:r>
            <a:r>
              <a:rPr lang="en-US" dirty="0"/>
              <a:t> Mukherjee</a:t>
            </a:r>
          </a:p>
        </p:txBody>
      </p:sp>
    </p:spTree>
    <p:extLst>
      <p:ext uri="{BB962C8B-B14F-4D97-AF65-F5344CB8AC3E}">
        <p14:creationId xmlns:p14="http://schemas.microsoft.com/office/powerpoint/2010/main" val="293804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56186-C0F4-4643-B7DB-EFB66078C0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  <a:br>
              <a:rPr lang="en-US" dirty="0"/>
            </a:br>
            <a:r>
              <a:rPr lang="en-US" dirty="0"/>
              <a:t>For your attention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89F6C-1505-1F4D-B43C-C4C31861B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arXiv:1812.06491</a:t>
            </a:r>
          </a:p>
          <a:p>
            <a:endParaRPr lang="en-US" dirty="0"/>
          </a:p>
          <a:p>
            <a:r>
              <a:rPr lang="en-US" dirty="0"/>
              <a:t>Also contains: </a:t>
            </a:r>
            <a:r>
              <a:rPr lang="en-US"/>
              <a:t>False Discovery Rate </a:t>
            </a:r>
            <a:r>
              <a:rPr lang="en-US" dirty="0"/>
              <a:t>correction both for our null model method and for Robinson-Turner’s energy functional method.</a:t>
            </a:r>
          </a:p>
        </p:txBody>
      </p:sp>
    </p:spTree>
    <p:extLst>
      <p:ext uri="{BB962C8B-B14F-4D97-AF65-F5344CB8AC3E}">
        <p14:creationId xmlns:p14="http://schemas.microsoft.com/office/powerpoint/2010/main" val="247877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C61E-4961-7947-B4FE-2CBA4CA81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 testing with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6C621-EDDE-CA43-97E5-220DECBCC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Persistence diagrams form a </a:t>
            </a:r>
            <a:r>
              <a:rPr lang="en-US" b="1" dirty="0"/>
              <a:t>probability space </a:t>
            </a:r>
            <a:r>
              <a:rPr lang="en-US" dirty="0"/>
              <a:t>(</a:t>
            </a:r>
            <a:r>
              <a:rPr lang="en-US" dirty="0" err="1"/>
              <a:t>Mileyko</a:t>
            </a:r>
            <a:r>
              <a:rPr lang="en-US" dirty="0"/>
              <a:t>-Mukherjee-</a:t>
            </a:r>
            <a:r>
              <a:rPr lang="en-US" dirty="0" err="1"/>
              <a:t>Harer</a:t>
            </a:r>
            <a:r>
              <a:rPr lang="en-US" dirty="0"/>
              <a:t>) and we can define means, medians, variances (Turner et al), but the space is positively curved resulting in non-unique geodesics and hence non-unique means (Turner-</a:t>
            </a:r>
            <a:r>
              <a:rPr lang="en-US" dirty="0" err="1"/>
              <a:t>Mileyko</a:t>
            </a:r>
            <a:r>
              <a:rPr lang="en-US" dirty="0"/>
              <a:t>-Mukherjee-</a:t>
            </a:r>
            <a:r>
              <a:rPr lang="en-US" dirty="0" err="1"/>
              <a:t>Harer</a:t>
            </a:r>
            <a:r>
              <a:rPr lang="en-US" dirty="0"/>
              <a:t>).</a:t>
            </a:r>
          </a:p>
          <a:p>
            <a:r>
              <a:rPr lang="en-US" b="1" dirty="0"/>
              <a:t>Persistence landscapes</a:t>
            </a:r>
            <a:r>
              <a:rPr lang="en-US" dirty="0"/>
              <a:t>: move to functions </a:t>
            </a:r>
            <a:r>
              <a:rPr lang="en-US" dirty="0" err="1"/>
              <a:t>ℕxℝ→ℝ</a:t>
            </a:r>
            <a:r>
              <a:rPr lang="en-US" dirty="0"/>
              <a:t>, work with pointwise central limit theorem (</a:t>
            </a:r>
            <a:r>
              <a:rPr lang="en-US" dirty="0" err="1"/>
              <a:t>Bubenik</a:t>
            </a:r>
            <a:r>
              <a:rPr lang="en-US" dirty="0"/>
              <a:t>).</a:t>
            </a:r>
          </a:p>
          <a:p>
            <a:r>
              <a:rPr lang="en-US" b="1" dirty="0"/>
              <a:t>Bootstrapped confidence regions</a:t>
            </a:r>
            <a:r>
              <a:rPr lang="en-US" dirty="0"/>
              <a:t>: stability theorems put a bound on how much the diagram can vary – bootstrap estimates of this bound, put out boxes in the diagram half-plane (Chazal et al; </a:t>
            </a:r>
            <a:r>
              <a:rPr lang="en-US" dirty="0" err="1"/>
              <a:t>Fasy</a:t>
            </a:r>
            <a:r>
              <a:rPr lang="en-US" dirty="0"/>
              <a:t> et al).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87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D35E-BB51-1E45-BF1A-BF5D446F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 testing with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C97C7-0161-E34E-8A41-E02ABE109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Two-sample hypothesis testing</a:t>
            </a:r>
          </a:p>
          <a:p>
            <a:pPr lvl="1"/>
            <a:r>
              <a:rPr lang="en-US" dirty="0"/>
              <a:t>Goodness of fit statistics to compare empirical distributions from diagrams from two groups (Blumberg et al)</a:t>
            </a:r>
          </a:p>
          <a:p>
            <a:pPr lvl="1"/>
            <a:r>
              <a:rPr lang="en-US" dirty="0"/>
              <a:t>Energy functional measuring in-group and out-group distances paired with permutation testing (Robinson-Turner)</a:t>
            </a:r>
          </a:p>
          <a:p>
            <a:r>
              <a:rPr lang="en-US" dirty="0"/>
              <a:t>Many-sample hypothesis testing</a:t>
            </a:r>
          </a:p>
          <a:p>
            <a:pPr lvl="1"/>
            <a:r>
              <a:rPr lang="en-US" dirty="0"/>
              <a:t>Energy functional approach adapted to many-sample setting (</a:t>
            </a:r>
            <a:r>
              <a:rPr lang="en-US" dirty="0" err="1"/>
              <a:t>Cericola</a:t>
            </a:r>
            <a:r>
              <a:rPr lang="en-US" dirty="0"/>
              <a:t> et al)</a:t>
            </a:r>
          </a:p>
        </p:txBody>
      </p:sp>
    </p:spTree>
    <p:extLst>
      <p:ext uri="{BB962C8B-B14F-4D97-AF65-F5344CB8AC3E}">
        <p14:creationId xmlns:p14="http://schemas.microsoft.com/office/powerpoint/2010/main" val="2491414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0E5D6-785B-F145-A62A-9F50404A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hypotheses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FCE01-A540-4F40-AE84-D9F2DA498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many-sample testing comes a need for multiple hypothesis corrections.</a:t>
            </a:r>
          </a:p>
          <a:p>
            <a:r>
              <a:rPr lang="en-US" dirty="0"/>
              <a:t>Classically corrects for </a:t>
            </a:r>
            <a:r>
              <a:rPr lang="en-US" i="1" dirty="0"/>
              <a:t>Family-Wise Error Rates</a:t>
            </a:r>
            <a:r>
              <a:rPr lang="en-US" dirty="0"/>
              <a:t> (FWER) with methods such as Bonferroni.</a:t>
            </a:r>
          </a:p>
          <a:p>
            <a:pPr lvl="1"/>
            <a:r>
              <a:rPr lang="en-US" dirty="0"/>
              <a:t>Instead of rejecting at a threshold of 𝛼, reject at a threshold of 𝛼/m</a:t>
            </a:r>
          </a:p>
          <a:p>
            <a:r>
              <a:rPr lang="en-US" dirty="0"/>
              <a:t>FWER: control the probability of even one single erroneous rejection.</a:t>
            </a:r>
          </a:p>
          <a:p>
            <a:r>
              <a:rPr lang="en-US" dirty="0"/>
              <a:t>Bonferroni-style corrections drive up computational costs.</a:t>
            </a:r>
          </a:p>
        </p:txBody>
      </p:sp>
    </p:spTree>
    <p:extLst>
      <p:ext uri="{BB962C8B-B14F-4D97-AF65-F5344CB8AC3E}">
        <p14:creationId xmlns:p14="http://schemas.microsoft.com/office/powerpoint/2010/main" val="420852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F8C9-2518-8A47-9E96-96AC2755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– foundations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38FFE2-668E-6247-9099-82FCBF7F4F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Theorem</a:t>
                </a:r>
                <a:r>
                  <a:rPr lang="en-US" dirty="0"/>
                  <a:t> (</a:t>
                </a:r>
                <a:r>
                  <a:rPr lang="en-US" dirty="0" err="1"/>
                  <a:t>Hiraoka</a:t>
                </a:r>
                <a:r>
                  <a:rPr lang="en-US" dirty="0"/>
                  <a:t> et al)</a:t>
                </a:r>
                <a:br>
                  <a:rPr lang="en-US" dirty="0"/>
                </a:br>
                <a:r>
                  <a:rPr lang="en-US" dirty="0"/>
                  <a:t>If F is a stationary point process having all finite moments, then for any 0≤r≤s&lt;∞ and q≥0, any convex shape L, any appropriate geometric filtered complex construction 𝕂,</a:t>
                </a:r>
                <a:br>
                  <a:rPr lang="en-US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bSup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𝕂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d>
                                  <m:d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ℓ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𝔼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bSup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𝕂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d>
                                  <m:d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ℓ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  <m:groupChr>
                      <m:groupChrPr>
                        <m:chr m:val="→"/>
                        <m:vertJc m:val="bot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groupCh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𝒩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(0,</m:t>
                    </m:r>
                    <m:sSubSup>
                      <m:sSub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From this follows that up to translation and scaling, the distributions of persistent </a:t>
                </a:r>
                <a:r>
                  <a:rPr lang="en-US" dirty="0" err="1"/>
                  <a:t>betti</a:t>
                </a:r>
                <a:r>
                  <a:rPr lang="en-US" dirty="0"/>
                  <a:t> numbers converge as the sample size grows.</a:t>
                </a:r>
              </a:p>
              <a:p>
                <a:r>
                  <a:rPr lang="en-US" dirty="0"/>
                  <a:t>Since the distributions converge, we can compare statistics calculated on persistence diagrams – up to translation and scaling.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38FFE2-668E-6247-9099-82FCBF7F4F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6623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67BB-34FF-2A49-804C-2DC73AAC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– hypothesis test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95EE3B-B7D7-C748-A03D-B7E148CCE2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We formulate a test for the null hypothesis</a:t>
                </a:r>
                <a:br>
                  <a:rPr lang="en-US" dirty="0"/>
                </a:br>
                <a:r>
                  <a:rPr lang="en-US" dirty="0"/>
                  <a:t>All persistence diagrams in the sample came from the same stationary point process sampled on convex windows.</a:t>
                </a:r>
              </a:p>
              <a:p>
                <a:r>
                  <a:rPr lang="en-US" dirty="0"/>
                  <a:t>For point clouds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Estimate sampling window for each point cloud separately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Simulate point clouds from a stationary point process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Compute a persistent homology statistic 𝛾 on each point cloud and each simulated point cloud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Estimate means and standard deviations using only simulated point clouds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Normalize all the statistics using the estimated translation and scaling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Rank maxima to see whether the observed point clouds are extreme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95EE3B-B7D7-C748-A03D-B7E148CCE2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3488" b="-3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004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DE90E-A316-434C-8BD2-4CF947281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– Matrix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192F-B9F8-C442-949C-3F430785E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clarity, consider observations placed in a column vector</a:t>
            </a:r>
            <a:br>
              <a:rPr lang="en-US" dirty="0"/>
            </a:br>
            <a:r>
              <a:rPr lang="en-US" dirty="0"/>
              <a:t>Expand to a </a:t>
            </a:r>
            <a:r>
              <a:rPr lang="en-US" dirty="0" err="1"/>
              <a:t>MxN</a:t>
            </a:r>
            <a:r>
              <a:rPr lang="en-US" dirty="0"/>
              <a:t> matrix by adding simulated point clouds in rows</a:t>
            </a:r>
            <a:br>
              <a:rPr lang="en-US" dirty="0"/>
            </a:br>
            <a:r>
              <a:rPr lang="en-US" dirty="0"/>
              <a:t>Each row contains simulations generated from a single point cloud</a:t>
            </a:r>
          </a:p>
          <a:p>
            <a:r>
              <a:rPr lang="en-US" dirty="0"/>
              <a:t>Use only the Mx(N-1) simulated point clouds to estimate translation and scaling row-wise</a:t>
            </a:r>
            <a:br>
              <a:rPr lang="en-US" dirty="0"/>
            </a:br>
            <a:r>
              <a:rPr lang="en-US" dirty="0"/>
              <a:t>Translate and scale the full matrix: row-wise z-scores</a:t>
            </a:r>
          </a:p>
          <a:p>
            <a:r>
              <a:rPr lang="en-US" dirty="0"/>
              <a:t>Consider each column to be one simulation step. Compute extreme z-scores column-wise.</a:t>
            </a:r>
          </a:p>
          <a:p>
            <a:r>
              <a:rPr lang="en-US" dirty="0"/>
              <a:t>Compare column extremes. Compute rank of the observed column among all columns.</a:t>
            </a:r>
          </a:p>
        </p:txBody>
      </p:sp>
    </p:spTree>
    <p:extLst>
      <p:ext uri="{BB962C8B-B14F-4D97-AF65-F5344CB8AC3E}">
        <p14:creationId xmlns:p14="http://schemas.microsoft.com/office/powerpoint/2010/main" val="12021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B17D-EA13-3641-B786-0DD99296F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–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3E6F1-3998-2D47-89C2-E1E3DA0D6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calculate rejection rates</a:t>
            </a:r>
          </a:p>
          <a:p>
            <a:pPr lvl="1"/>
            <a:r>
              <a:rPr lang="en-US" dirty="0"/>
              <a:t>For point clouds drawn uniformly at random from axis-aligned boxes</a:t>
            </a:r>
          </a:p>
          <a:p>
            <a:pPr lvl="1"/>
            <a:r>
              <a:rPr lang="en-US" dirty="0"/>
              <a:t>For point clouds that include a single circle with Gaussian noise</a:t>
            </a:r>
          </a:p>
          <a:p>
            <a:r>
              <a:rPr lang="en-US" dirty="0"/>
              <a:t>We compare persistence diagrams using max(death-birth) or log(max(death-birth))</a:t>
            </a:r>
          </a:p>
          <a:p>
            <a:r>
              <a:rPr lang="en-US" dirty="0"/>
              <a:t>N in {100, 500}; M in {5, 10, 50}</a:t>
            </a:r>
            <a:br>
              <a:rPr lang="en-US" dirty="0"/>
            </a:br>
            <a:r>
              <a:rPr lang="en-US" dirty="0"/>
              <a:t>2-dimensional boxes with side lengths in {0.1, 1, 10}</a:t>
            </a:r>
            <a:br>
              <a:rPr lang="en-US" dirty="0"/>
            </a:br>
            <a:r>
              <a:rPr lang="en-US" dirty="0"/>
              <a:t>Point counts for each point cloud in {10, 50, 100, 500}</a:t>
            </a:r>
            <a:br>
              <a:rPr lang="en-US" dirty="0"/>
            </a:br>
            <a:r>
              <a:rPr lang="en-US" dirty="0"/>
              <a:t>Isotropic Gaussian noise with variance in {0.1, 0.25} for the circle signal</a:t>
            </a:r>
          </a:p>
        </p:txBody>
      </p:sp>
    </p:spTree>
    <p:extLst>
      <p:ext uri="{BB962C8B-B14F-4D97-AF65-F5344CB8AC3E}">
        <p14:creationId xmlns:p14="http://schemas.microsoft.com/office/powerpoint/2010/main" val="22731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F597-CE51-044A-A8EB-EA0CB16B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– Does it work?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4779D18-C386-C447-90A5-973D52DABB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665845"/>
              </p:ext>
            </p:extLst>
          </p:nvPr>
        </p:nvGraphicFramePr>
        <p:xfrm>
          <a:off x="838200" y="1825625"/>
          <a:ext cx="5172307" cy="482092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616619">
                  <a:extLst>
                    <a:ext uri="{9D8B030D-6E8A-4147-A177-3AD203B41FA5}">
                      <a16:colId xmlns:a16="http://schemas.microsoft.com/office/drawing/2014/main" val="2469064713"/>
                    </a:ext>
                  </a:extLst>
                </a:gridCol>
                <a:gridCol w="1892655">
                  <a:extLst>
                    <a:ext uri="{9D8B030D-6E8A-4147-A177-3AD203B41FA5}">
                      <a16:colId xmlns:a16="http://schemas.microsoft.com/office/drawing/2014/main" val="4136914318"/>
                    </a:ext>
                  </a:extLst>
                </a:gridCol>
                <a:gridCol w="2663033">
                  <a:extLst>
                    <a:ext uri="{9D8B030D-6E8A-4147-A177-3AD203B41FA5}">
                      <a16:colId xmlns:a16="http://schemas.microsoft.com/office/drawing/2014/main" val="4063332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Max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Max log length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849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Null model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842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00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009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4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𝜎 = 0.1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7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5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100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281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𝜎 = 0.25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838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89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197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872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07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728</Words>
  <Application>Microsoft Macintosh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Multiple Hypothesis Testing With Persistent Homology</vt:lpstr>
      <vt:lpstr>Hypothesis testing with persistence</vt:lpstr>
      <vt:lpstr>Hypothesis testing with persistence</vt:lpstr>
      <vt:lpstr>Multiple hypotheses</vt:lpstr>
      <vt:lpstr>Our approach – foundations</vt:lpstr>
      <vt:lpstr>Our approach – hypothesis test</vt:lpstr>
      <vt:lpstr>Our approach – Matrix formulation</vt:lpstr>
      <vt:lpstr>Our approach – Does it work?</vt:lpstr>
      <vt:lpstr>Our approach – Does it work?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Hypothesis Testing With Persistent Homology</dc:title>
  <dc:creator>Mikael Vejdemo-Johansson</dc:creator>
  <cp:lastModifiedBy>Mikael Vejdemo-Johansson</cp:lastModifiedBy>
  <cp:revision>6</cp:revision>
  <dcterms:created xsi:type="dcterms:W3CDTF">2021-02-22T19:15:05Z</dcterms:created>
  <dcterms:modified xsi:type="dcterms:W3CDTF">2021-02-22T20:07:55Z</dcterms:modified>
</cp:coreProperties>
</file>