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54"/>
  </p:notesMasterIdLst>
  <p:sldIdLst>
    <p:sldId id="256" r:id="rId2"/>
    <p:sldId id="310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9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79" r:id="rId25"/>
    <p:sldId id="285" r:id="rId26"/>
    <p:sldId id="286" r:id="rId27"/>
    <p:sldId id="287" r:id="rId28"/>
    <p:sldId id="288" r:id="rId29"/>
    <p:sldId id="289" r:id="rId30"/>
    <p:sldId id="273" r:id="rId31"/>
    <p:sldId id="298" r:id="rId32"/>
    <p:sldId id="299" r:id="rId33"/>
    <p:sldId id="300" r:id="rId34"/>
    <p:sldId id="301" r:id="rId35"/>
    <p:sldId id="302" r:id="rId36"/>
    <p:sldId id="274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75" r:id="rId46"/>
    <p:sldId id="303" r:id="rId47"/>
    <p:sldId id="304" r:id="rId48"/>
    <p:sldId id="305" r:id="rId49"/>
    <p:sldId id="306" r:id="rId50"/>
    <p:sldId id="307" r:id="rId51"/>
    <p:sldId id="308" r:id="rId52"/>
    <p:sldId id="31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6325AC-4E83-C549-B677-A36B3B8FBC8D}">
          <p14:sldIdLst>
            <p14:sldId id="256"/>
            <p14:sldId id="310"/>
          </p14:sldIdLst>
        </p14:section>
        <p14:section name="Unifying Perspective" id="{06D0463A-16FE-A648-88A8-BC3648EB0AFE}">
          <p14:sldIdLst>
            <p14:sldId id="257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Topological Data Analysis" id="{0067A3BC-B665-5C45-A712-10DFCDB15E30}">
          <p14:sldIdLst>
            <p14:sldId id="259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  <p14:sldId id="279"/>
            <p14:sldId id="285"/>
            <p14:sldId id="286"/>
            <p14:sldId id="287"/>
            <p14:sldId id="288"/>
            <p14:sldId id="289"/>
          </p14:sldIdLst>
        </p14:section>
        <p14:section name="Geometric Data Analysis" id="{749B6258-3EDA-B44E-8AB5-693BC42399F4}">
          <p14:sldIdLst>
            <p14:sldId id="273"/>
            <p14:sldId id="298"/>
            <p14:sldId id="299"/>
            <p14:sldId id="300"/>
            <p14:sldId id="301"/>
            <p14:sldId id="302"/>
          </p14:sldIdLst>
        </p14:section>
        <p14:section name="Information Geometry" id="{18F9683A-8DC4-4B4B-8CF6-51DA24000FD0}">
          <p14:sldIdLst>
            <p14:sldId id="274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  <p14:section name="Algebraic Statistics" id="{99D5FEA2-A90A-AA43-B2D0-9840B653B092}">
          <p14:sldIdLst>
            <p14:sldId id="275"/>
            <p14:sldId id="303"/>
            <p14:sldId id="304"/>
            <p14:sldId id="305"/>
            <p14:sldId id="306"/>
            <p14:sldId id="307"/>
            <p14:sldId id="308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386"/>
    <p:restoredTop sz="94630"/>
  </p:normalViewPr>
  <p:slideViewPr>
    <p:cSldViewPr snapToGrid="0" snapToObjects="1">
      <p:cViewPr varScale="1">
        <p:scale>
          <a:sx n="87" d="100"/>
          <a:sy n="87" d="100"/>
        </p:scale>
        <p:origin x="34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1E27F-08DB-4CC7-B4A0-F2F7CE970DAB}" type="doc">
      <dgm:prSet loTypeId="urn:microsoft.com/office/officeart/2008/layout/AlternatingPictureBlocks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67EC1D-1F9B-466F-BE4A-1047FC814514}">
      <dgm:prSet/>
      <dgm:spPr/>
      <dgm:t>
        <a:bodyPr/>
        <a:lstStyle/>
        <a:p>
          <a:r>
            <a:rPr lang="en-US" b="1" dirty="0"/>
            <a:t>Topological Data Analysis</a:t>
          </a:r>
          <a:br>
            <a:rPr lang="en-US" dirty="0"/>
          </a:br>
          <a:r>
            <a:rPr lang="en-US" dirty="0"/>
            <a:t>Use linear algebra to compute homology on data sets measuring their clusters, holes and bubbles.</a:t>
          </a:r>
        </a:p>
      </dgm:t>
    </dgm:pt>
    <dgm:pt modelId="{1EEB5A96-B0E0-4A1E-9842-CD1865B9082B}" type="parTrans" cxnId="{05987539-6D1A-43E4-92E2-C3FB770830A7}">
      <dgm:prSet/>
      <dgm:spPr/>
      <dgm:t>
        <a:bodyPr/>
        <a:lstStyle/>
        <a:p>
          <a:endParaRPr lang="en-US"/>
        </a:p>
      </dgm:t>
    </dgm:pt>
    <dgm:pt modelId="{B0592155-B601-48C6-BB5B-60649ADE0A66}" type="sibTrans" cxnId="{05987539-6D1A-43E4-92E2-C3FB770830A7}">
      <dgm:prSet/>
      <dgm:spPr/>
      <dgm:t>
        <a:bodyPr/>
        <a:lstStyle/>
        <a:p>
          <a:endParaRPr lang="en-US"/>
        </a:p>
      </dgm:t>
    </dgm:pt>
    <dgm:pt modelId="{4C94A98A-9969-44B6-9850-CFF38ED8D63E}">
      <dgm:prSet/>
      <dgm:spPr/>
      <dgm:t>
        <a:bodyPr/>
        <a:lstStyle/>
        <a:p>
          <a:r>
            <a:rPr lang="en-US" b="1" dirty="0"/>
            <a:t>Geometric Data Analysis</a:t>
          </a:r>
          <a:br>
            <a:rPr lang="en-US" dirty="0"/>
          </a:br>
          <a:r>
            <a:rPr lang="en-US" dirty="0"/>
            <a:t>Use manifolds to estimate point cloud data.</a:t>
          </a:r>
        </a:p>
      </dgm:t>
    </dgm:pt>
    <dgm:pt modelId="{D0A5F343-3634-466C-906D-577B3604F7BC}" type="parTrans" cxnId="{86BF4905-3B27-48E1-BF8A-44133C6671C5}">
      <dgm:prSet/>
      <dgm:spPr/>
      <dgm:t>
        <a:bodyPr/>
        <a:lstStyle/>
        <a:p>
          <a:endParaRPr lang="en-US"/>
        </a:p>
      </dgm:t>
    </dgm:pt>
    <dgm:pt modelId="{C89E03C9-EF42-4797-AE32-D3F216F238A1}" type="sibTrans" cxnId="{86BF4905-3B27-48E1-BF8A-44133C6671C5}">
      <dgm:prSet/>
      <dgm:spPr/>
      <dgm:t>
        <a:bodyPr/>
        <a:lstStyle/>
        <a:p>
          <a:endParaRPr lang="en-US"/>
        </a:p>
      </dgm:t>
    </dgm:pt>
    <dgm:pt modelId="{F2D6CE79-0A8A-4BC7-B602-1128E4D22BA9}">
      <dgm:prSet/>
      <dgm:spPr/>
      <dgm:t>
        <a:bodyPr/>
        <a:lstStyle/>
        <a:p>
          <a:r>
            <a:rPr lang="en-US" b="1" dirty="0"/>
            <a:t>Information Geometry</a:t>
          </a:r>
          <a:br>
            <a:rPr lang="en-US" dirty="0"/>
          </a:br>
          <a:r>
            <a:rPr lang="en-US" dirty="0"/>
            <a:t>Use differentiable manifolds to study parametrized distributions.</a:t>
          </a:r>
        </a:p>
      </dgm:t>
    </dgm:pt>
    <dgm:pt modelId="{E1DA1FA0-A56A-4551-8B65-88D4570FF4CB}" type="parTrans" cxnId="{DD280D43-B036-4748-8096-D07E8265AAEE}">
      <dgm:prSet/>
      <dgm:spPr/>
      <dgm:t>
        <a:bodyPr/>
        <a:lstStyle/>
        <a:p>
          <a:endParaRPr lang="en-US"/>
        </a:p>
      </dgm:t>
    </dgm:pt>
    <dgm:pt modelId="{EE1409CB-E22C-42A7-9033-BD69EF100DAF}" type="sibTrans" cxnId="{DD280D43-B036-4748-8096-D07E8265AAEE}">
      <dgm:prSet/>
      <dgm:spPr/>
      <dgm:t>
        <a:bodyPr/>
        <a:lstStyle/>
        <a:p>
          <a:endParaRPr lang="en-US"/>
        </a:p>
      </dgm:t>
    </dgm:pt>
    <dgm:pt modelId="{73A984E6-11F7-45C8-8686-090753081A92}">
      <dgm:prSet/>
      <dgm:spPr/>
      <dgm:t>
        <a:bodyPr/>
        <a:lstStyle/>
        <a:p>
          <a:r>
            <a:rPr lang="en-US" b="1" dirty="0"/>
            <a:t>Algebraic Statistics</a:t>
          </a:r>
          <a:br>
            <a:rPr lang="en-US" dirty="0"/>
          </a:br>
          <a:r>
            <a:rPr lang="en-US" dirty="0"/>
            <a:t>Use algebraic geometry to study statistics – with bonus content: use category theory to study statistical models.</a:t>
          </a:r>
        </a:p>
      </dgm:t>
    </dgm:pt>
    <dgm:pt modelId="{B3A3A6F7-F44C-472E-8AC4-20200D04A4FD}" type="parTrans" cxnId="{5EE15FBC-0C23-4871-A2B4-EFDD96B5334D}">
      <dgm:prSet/>
      <dgm:spPr/>
      <dgm:t>
        <a:bodyPr/>
        <a:lstStyle/>
        <a:p>
          <a:endParaRPr lang="en-US"/>
        </a:p>
      </dgm:t>
    </dgm:pt>
    <dgm:pt modelId="{B5E0A303-2D96-468D-9992-CDA685ECB924}" type="sibTrans" cxnId="{5EE15FBC-0C23-4871-A2B4-EFDD96B5334D}">
      <dgm:prSet/>
      <dgm:spPr/>
      <dgm:t>
        <a:bodyPr/>
        <a:lstStyle/>
        <a:p>
          <a:endParaRPr lang="en-US"/>
        </a:p>
      </dgm:t>
    </dgm:pt>
    <dgm:pt modelId="{9DBEBF8C-C95B-F742-BC91-94D2331DBCB3}" type="pres">
      <dgm:prSet presAssocID="{CBC1E27F-08DB-4CC7-B4A0-F2F7CE970DAB}" presName="linearFlow" presStyleCnt="0">
        <dgm:presLayoutVars>
          <dgm:dir/>
          <dgm:resizeHandles val="exact"/>
        </dgm:presLayoutVars>
      </dgm:prSet>
      <dgm:spPr/>
    </dgm:pt>
    <dgm:pt modelId="{449CC6AB-810D-E544-B833-944EDA87C6DB}" type="pres">
      <dgm:prSet presAssocID="{5667EC1D-1F9B-466F-BE4A-1047FC814514}" presName="comp" presStyleCnt="0"/>
      <dgm:spPr/>
    </dgm:pt>
    <dgm:pt modelId="{7D865E5B-C43B-3E40-843C-234D3026980B}" type="pres">
      <dgm:prSet presAssocID="{5667EC1D-1F9B-466F-BE4A-1047FC814514}" presName="rect2" presStyleLbl="node1" presStyleIdx="0" presStyleCnt="4">
        <dgm:presLayoutVars>
          <dgm:bulletEnabled val="1"/>
        </dgm:presLayoutVars>
      </dgm:prSet>
      <dgm:spPr/>
    </dgm:pt>
    <dgm:pt modelId="{016E1AB2-93FD-264E-8190-48F7B6B4FC8C}" type="pres">
      <dgm:prSet presAssocID="{5667EC1D-1F9B-466F-BE4A-1047FC814514}" presName="rect1" presStyleLbl="ln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94EC90A8-EAC9-4F4F-9166-97116F70C8EE}" type="pres">
      <dgm:prSet presAssocID="{B0592155-B601-48C6-BB5B-60649ADE0A66}" presName="sibTrans" presStyleCnt="0"/>
      <dgm:spPr/>
    </dgm:pt>
    <dgm:pt modelId="{3D88C93C-0D5E-7C45-8451-A727BE520C1F}" type="pres">
      <dgm:prSet presAssocID="{4C94A98A-9969-44B6-9850-CFF38ED8D63E}" presName="comp" presStyleCnt="0"/>
      <dgm:spPr/>
    </dgm:pt>
    <dgm:pt modelId="{2D063123-19E7-0A46-AC18-037B694DAB61}" type="pres">
      <dgm:prSet presAssocID="{4C94A98A-9969-44B6-9850-CFF38ED8D63E}" presName="rect2" presStyleLbl="node1" presStyleIdx="1" presStyleCnt="4">
        <dgm:presLayoutVars>
          <dgm:bulletEnabled val="1"/>
        </dgm:presLayoutVars>
      </dgm:prSet>
      <dgm:spPr/>
    </dgm:pt>
    <dgm:pt modelId="{1D3F49F0-A235-2946-AFF6-4C51AA437BC3}" type="pres">
      <dgm:prSet presAssocID="{4C94A98A-9969-44B6-9850-CFF38ED8D63E}" presName="rect1" presStyleLbl="ln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ontinuous Improvement with solid fill"/>
        </a:ext>
      </dgm:extLst>
    </dgm:pt>
    <dgm:pt modelId="{0399E865-0610-834A-9704-CD09CE6268DC}" type="pres">
      <dgm:prSet presAssocID="{C89E03C9-EF42-4797-AE32-D3F216F238A1}" presName="sibTrans" presStyleCnt="0"/>
      <dgm:spPr/>
    </dgm:pt>
    <dgm:pt modelId="{AF9E2D31-17E1-6441-99FE-AF64EDA6F037}" type="pres">
      <dgm:prSet presAssocID="{F2D6CE79-0A8A-4BC7-B602-1128E4D22BA9}" presName="comp" presStyleCnt="0"/>
      <dgm:spPr/>
    </dgm:pt>
    <dgm:pt modelId="{81ABB480-01CF-4C4A-AF11-27E7E6C32E32}" type="pres">
      <dgm:prSet presAssocID="{F2D6CE79-0A8A-4BC7-B602-1128E4D22BA9}" presName="rect2" presStyleLbl="node1" presStyleIdx="2" presStyleCnt="4">
        <dgm:presLayoutVars>
          <dgm:bulletEnabled val="1"/>
        </dgm:presLayoutVars>
      </dgm:prSet>
      <dgm:spPr/>
    </dgm:pt>
    <dgm:pt modelId="{A7C00173-5F4A-6C42-A023-4B94E70F8C97}" type="pres">
      <dgm:prSet presAssocID="{F2D6CE79-0A8A-4BC7-B602-1128E4D22BA9}" presName="rect1" presStyleLbl="ln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Golden Ratio with solid fill"/>
        </a:ext>
      </dgm:extLst>
    </dgm:pt>
    <dgm:pt modelId="{CA932DE6-39CE-8648-BE84-B2F483699ACB}" type="pres">
      <dgm:prSet presAssocID="{EE1409CB-E22C-42A7-9033-BD69EF100DAF}" presName="sibTrans" presStyleCnt="0"/>
      <dgm:spPr/>
    </dgm:pt>
    <dgm:pt modelId="{929D24EB-2DA8-B246-B7CC-75ADD776FE52}" type="pres">
      <dgm:prSet presAssocID="{73A984E6-11F7-45C8-8686-090753081A92}" presName="comp" presStyleCnt="0"/>
      <dgm:spPr/>
    </dgm:pt>
    <dgm:pt modelId="{C5EC2C1B-937A-1E4D-A9D3-B2379700D610}" type="pres">
      <dgm:prSet presAssocID="{73A984E6-11F7-45C8-8686-090753081A92}" presName="rect2" presStyleLbl="node1" presStyleIdx="3" presStyleCnt="4">
        <dgm:presLayoutVars>
          <dgm:bulletEnabled val="1"/>
        </dgm:presLayoutVars>
      </dgm:prSet>
      <dgm:spPr/>
    </dgm:pt>
    <dgm:pt modelId="{FC327CA1-1A1C-9B45-9D91-C2B2AB193D79}" type="pres">
      <dgm:prSet presAssocID="{73A984E6-11F7-45C8-8686-090753081A92}" presName="rect1" presStyleLbl="ln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Tic Tac Toe with solid fill"/>
        </a:ext>
      </dgm:extLst>
    </dgm:pt>
  </dgm:ptLst>
  <dgm:cxnLst>
    <dgm:cxn modelId="{86BF4905-3B27-48E1-BF8A-44133C6671C5}" srcId="{CBC1E27F-08DB-4CC7-B4A0-F2F7CE970DAB}" destId="{4C94A98A-9969-44B6-9850-CFF38ED8D63E}" srcOrd="1" destOrd="0" parTransId="{D0A5F343-3634-466C-906D-577B3604F7BC}" sibTransId="{C89E03C9-EF42-4797-AE32-D3F216F238A1}"/>
    <dgm:cxn modelId="{979DC022-E7C4-4844-887A-4DB7DEC143DF}" type="presOf" srcId="{CBC1E27F-08DB-4CC7-B4A0-F2F7CE970DAB}" destId="{9DBEBF8C-C95B-F742-BC91-94D2331DBCB3}" srcOrd="0" destOrd="0" presId="urn:microsoft.com/office/officeart/2008/layout/AlternatingPictureBlocks"/>
    <dgm:cxn modelId="{7CED2C30-875B-3843-B296-A3171C89FB22}" type="presOf" srcId="{73A984E6-11F7-45C8-8686-090753081A92}" destId="{C5EC2C1B-937A-1E4D-A9D3-B2379700D610}" srcOrd="0" destOrd="0" presId="urn:microsoft.com/office/officeart/2008/layout/AlternatingPictureBlocks"/>
    <dgm:cxn modelId="{05987539-6D1A-43E4-92E2-C3FB770830A7}" srcId="{CBC1E27F-08DB-4CC7-B4A0-F2F7CE970DAB}" destId="{5667EC1D-1F9B-466F-BE4A-1047FC814514}" srcOrd="0" destOrd="0" parTransId="{1EEB5A96-B0E0-4A1E-9842-CD1865B9082B}" sibTransId="{B0592155-B601-48C6-BB5B-60649ADE0A66}"/>
    <dgm:cxn modelId="{DD280D43-B036-4748-8096-D07E8265AAEE}" srcId="{CBC1E27F-08DB-4CC7-B4A0-F2F7CE970DAB}" destId="{F2D6CE79-0A8A-4BC7-B602-1128E4D22BA9}" srcOrd="2" destOrd="0" parTransId="{E1DA1FA0-A56A-4551-8B65-88D4570FF4CB}" sibTransId="{EE1409CB-E22C-42A7-9033-BD69EF100DAF}"/>
    <dgm:cxn modelId="{730FF052-DD8D-5C4E-AC35-4FB3AA4728A5}" type="presOf" srcId="{5667EC1D-1F9B-466F-BE4A-1047FC814514}" destId="{7D865E5B-C43B-3E40-843C-234D3026980B}" srcOrd="0" destOrd="0" presId="urn:microsoft.com/office/officeart/2008/layout/AlternatingPictureBlocks"/>
    <dgm:cxn modelId="{9D2AABA4-5E5B-7B48-B10B-32E8E42B7120}" type="presOf" srcId="{F2D6CE79-0A8A-4BC7-B602-1128E4D22BA9}" destId="{81ABB480-01CF-4C4A-AF11-27E7E6C32E32}" srcOrd="0" destOrd="0" presId="urn:microsoft.com/office/officeart/2008/layout/AlternatingPictureBlocks"/>
    <dgm:cxn modelId="{5EE15FBC-0C23-4871-A2B4-EFDD96B5334D}" srcId="{CBC1E27F-08DB-4CC7-B4A0-F2F7CE970DAB}" destId="{73A984E6-11F7-45C8-8686-090753081A92}" srcOrd="3" destOrd="0" parTransId="{B3A3A6F7-F44C-472E-8AC4-20200D04A4FD}" sibTransId="{B5E0A303-2D96-468D-9992-CDA685ECB924}"/>
    <dgm:cxn modelId="{498CACE5-3FA7-8449-89AF-8A4ACCAA45E5}" type="presOf" srcId="{4C94A98A-9969-44B6-9850-CFF38ED8D63E}" destId="{2D063123-19E7-0A46-AC18-037B694DAB61}" srcOrd="0" destOrd="0" presId="urn:microsoft.com/office/officeart/2008/layout/AlternatingPictureBlocks"/>
    <dgm:cxn modelId="{A423A285-B260-A74E-AE01-76108E5A9052}" type="presParOf" srcId="{9DBEBF8C-C95B-F742-BC91-94D2331DBCB3}" destId="{449CC6AB-810D-E544-B833-944EDA87C6DB}" srcOrd="0" destOrd="0" presId="urn:microsoft.com/office/officeart/2008/layout/AlternatingPictureBlocks"/>
    <dgm:cxn modelId="{E3E7C810-9280-A943-B7AE-A5F96E51A161}" type="presParOf" srcId="{449CC6AB-810D-E544-B833-944EDA87C6DB}" destId="{7D865E5B-C43B-3E40-843C-234D3026980B}" srcOrd="0" destOrd="0" presId="urn:microsoft.com/office/officeart/2008/layout/AlternatingPictureBlocks"/>
    <dgm:cxn modelId="{E9810600-AAB1-D64E-A397-1B9AFE273C73}" type="presParOf" srcId="{449CC6AB-810D-E544-B833-944EDA87C6DB}" destId="{016E1AB2-93FD-264E-8190-48F7B6B4FC8C}" srcOrd="1" destOrd="0" presId="urn:microsoft.com/office/officeart/2008/layout/AlternatingPictureBlocks"/>
    <dgm:cxn modelId="{1568DF04-4CE2-9242-B18D-E918134ABB3A}" type="presParOf" srcId="{9DBEBF8C-C95B-F742-BC91-94D2331DBCB3}" destId="{94EC90A8-EAC9-4F4F-9166-97116F70C8EE}" srcOrd="1" destOrd="0" presId="urn:microsoft.com/office/officeart/2008/layout/AlternatingPictureBlocks"/>
    <dgm:cxn modelId="{410DD083-73A4-DC40-9D8E-1BE765630E04}" type="presParOf" srcId="{9DBEBF8C-C95B-F742-BC91-94D2331DBCB3}" destId="{3D88C93C-0D5E-7C45-8451-A727BE520C1F}" srcOrd="2" destOrd="0" presId="urn:microsoft.com/office/officeart/2008/layout/AlternatingPictureBlocks"/>
    <dgm:cxn modelId="{38307C4F-9E86-924B-A6BA-B13137E5E118}" type="presParOf" srcId="{3D88C93C-0D5E-7C45-8451-A727BE520C1F}" destId="{2D063123-19E7-0A46-AC18-037B694DAB61}" srcOrd="0" destOrd="0" presId="urn:microsoft.com/office/officeart/2008/layout/AlternatingPictureBlocks"/>
    <dgm:cxn modelId="{09E0B51F-5826-E04E-AE86-D49116FC9484}" type="presParOf" srcId="{3D88C93C-0D5E-7C45-8451-A727BE520C1F}" destId="{1D3F49F0-A235-2946-AFF6-4C51AA437BC3}" srcOrd="1" destOrd="0" presId="urn:microsoft.com/office/officeart/2008/layout/AlternatingPictureBlocks"/>
    <dgm:cxn modelId="{84D550C2-A35F-8A4E-B7C2-23DF43A68A68}" type="presParOf" srcId="{9DBEBF8C-C95B-F742-BC91-94D2331DBCB3}" destId="{0399E865-0610-834A-9704-CD09CE6268DC}" srcOrd="3" destOrd="0" presId="urn:microsoft.com/office/officeart/2008/layout/AlternatingPictureBlocks"/>
    <dgm:cxn modelId="{1E8AAB16-ECC4-EB4E-95FF-39AE33753C3C}" type="presParOf" srcId="{9DBEBF8C-C95B-F742-BC91-94D2331DBCB3}" destId="{AF9E2D31-17E1-6441-99FE-AF64EDA6F037}" srcOrd="4" destOrd="0" presId="urn:microsoft.com/office/officeart/2008/layout/AlternatingPictureBlocks"/>
    <dgm:cxn modelId="{5A6237C0-3467-E049-A1FC-F0ECF1C5B22E}" type="presParOf" srcId="{AF9E2D31-17E1-6441-99FE-AF64EDA6F037}" destId="{81ABB480-01CF-4C4A-AF11-27E7E6C32E32}" srcOrd="0" destOrd="0" presId="urn:microsoft.com/office/officeart/2008/layout/AlternatingPictureBlocks"/>
    <dgm:cxn modelId="{E8CB8A84-31FD-8E4F-B0B2-A60B6118C1AE}" type="presParOf" srcId="{AF9E2D31-17E1-6441-99FE-AF64EDA6F037}" destId="{A7C00173-5F4A-6C42-A023-4B94E70F8C97}" srcOrd="1" destOrd="0" presId="urn:microsoft.com/office/officeart/2008/layout/AlternatingPictureBlocks"/>
    <dgm:cxn modelId="{FF2BF19E-B96A-F74F-8764-DA9CE035B707}" type="presParOf" srcId="{9DBEBF8C-C95B-F742-BC91-94D2331DBCB3}" destId="{CA932DE6-39CE-8648-BE84-B2F483699ACB}" srcOrd="5" destOrd="0" presId="urn:microsoft.com/office/officeart/2008/layout/AlternatingPictureBlocks"/>
    <dgm:cxn modelId="{F87FA833-AEF2-5744-8FC2-018F35467C7D}" type="presParOf" srcId="{9DBEBF8C-C95B-F742-BC91-94D2331DBCB3}" destId="{929D24EB-2DA8-B246-B7CC-75ADD776FE52}" srcOrd="6" destOrd="0" presId="urn:microsoft.com/office/officeart/2008/layout/AlternatingPictureBlocks"/>
    <dgm:cxn modelId="{A3121515-AF44-1941-BB19-691488743178}" type="presParOf" srcId="{929D24EB-2DA8-B246-B7CC-75ADD776FE52}" destId="{C5EC2C1B-937A-1E4D-A9D3-B2379700D610}" srcOrd="0" destOrd="0" presId="urn:microsoft.com/office/officeart/2008/layout/AlternatingPictureBlocks"/>
    <dgm:cxn modelId="{DEAFC091-92F4-9E48-B4D6-E89CC2B5C5BB}" type="presParOf" srcId="{929D24EB-2DA8-B246-B7CC-75ADD776FE52}" destId="{FC327CA1-1A1C-9B45-9D91-C2B2AB193D7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FEF83-22D9-4592-ACA2-048F2E4C4A5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7D56C2-9361-45C5-AE79-424827A06F50}">
      <dgm:prSet/>
      <dgm:spPr/>
      <dgm:t>
        <a:bodyPr/>
        <a:lstStyle/>
        <a:p>
          <a:r>
            <a:rPr lang="en-US" b="1"/>
            <a:t>1998</a:t>
          </a:r>
          <a:r>
            <a:rPr lang="en-US"/>
            <a:t> Diaconis and Sturmfels</a:t>
          </a:r>
          <a:br>
            <a:rPr lang="en-US"/>
          </a:br>
          <a:r>
            <a:rPr lang="en-US"/>
            <a:t>Conditional inference – random walks on contingency tables correspond to generating sets of toric ideals.</a:t>
          </a:r>
        </a:p>
      </dgm:t>
    </dgm:pt>
    <dgm:pt modelId="{1C911168-F12F-4747-B4A0-7002B9C8C108}" type="parTrans" cxnId="{6FF1B9BC-8324-4AA7-BF71-D2E0CC7622DB}">
      <dgm:prSet/>
      <dgm:spPr/>
      <dgm:t>
        <a:bodyPr/>
        <a:lstStyle/>
        <a:p>
          <a:endParaRPr lang="en-US"/>
        </a:p>
      </dgm:t>
    </dgm:pt>
    <dgm:pt modelId="{8707735E-CB76-483A-A31F-CC99F3287C97}" type="sibTrans" cxnId="{6FF1B9BC-8324-4AA7-BF71-D2E0CC7622DB}">
      <dgm:prSet/>
      <dgm:spPr/>
      <dgm:t>
        <a:bodyPr/>
        <a:lstStyle/>
        <a:p>
          <a:endParaRPr lang="en-US"/>
        </a:p>
      </dgm:t>
    </dgm:pt>
    <dgm:pt modelId="{3F3E7E59-45A9-4896-B646-BF1D420CB48B}">
      <dgm:prSet/>
      <dgm:spPr/>
      <dgm:t>
        <a:bodyPr/>
        <a:lstStyle/>
        <a:p>
          <a:r>
            <a:rPr lang="en-US" b="1"/>
            <a:t>2001</a:t>
          </a:r>
          <a:r>
            <a:rPr lang="en-US"/>
            <a:t> Pistone, Riccomagno and Wynn</a:t>
          </a:r>
          <a:br>
            <a:rPr lang="en-US"/>
          </a:br>
          <a:r>
            <a:rPr lang="en-US"/>
            <a:t>Experimental Design using Gröbner Bases</a:t>
          </a:r>
        </a:p>
      </dgm:t>
    </dgm:pt>
    <dgm:pt modelId="{0D1169A6-A668-4A71-8C98-9E320295CB58}" type="parTrans" cxnId="{0FD8C09E-FC09-4D1F-8FC3-B2C99C841EE8}">
      <dgm:prSet/>
      <dgm:spPr/>
      <dgm:t>
        <a:bodyPr/>
        <a:lstStyle/>
        <a:p>
          <a:endParaRPr lang="en-US"/>
        </a:p>
      </dgm:t>
    </dgm:pt>
    <dgm:pt modelId="{24AD7ACE-9CAB-4A89-9A37-F97CFEDB3CD5}" type="sibTrans" cxnId="{0FD8C09E-FC09-4D1F-8FC3-B2C99C841EE8}">
      <dgm:prSet/>
      <dgm:spPr/>
      <dgm:t>
        <a:bodyPr/>
        <a:lstStyle/>
        <a:p>
          <a:endParaRPr lang="en-US"/>
        </a:p>
      </dgm:t>
    </dgm:pt>
    <dgm:pt modelId="{8FFFF1C9-685B-4650-8FCD-039282528856}">
      <dgm:prSet/>
      <dgm:spPr/>
      <dgm:t>
        <a:bodyPr/>
        <a:lstStyle/>
        <a:p>
          <a:r>
            <a:rPr lang="en-US" b="1"/>
            <a:t>2005</a:t>
          </a:r>
          <a:r>
            <a:rPr lang="en-US"/>
            <a:t> Pachter and Sturmfels</a:t>
          </a:r>
          <a:br>
            <a:rPr lang="en-US"/>
          </a:br>
          <a:r>
            <a:rPr lang="en-US"/>
            <a:t>Algebraic Statistics in Computational Biology</a:t>
          </a:r>
        </a:p>
      </dgm:t>
    </dgm:pt>
    <dgm:pt modelId="{8A0C48C5-0D49-44AA-A1D0-817170CD0642}" type="parTrans" cxnId="{CB17392B-67E6-46B8-BCDF-63F829AB6494}">
      <dgm:prSet/>
      <dgm:spPr/>
      <dgm:t>
        <a:bodyPr/>
        <a:lstStyle/>
        <a:p>
          <a:endParaRPr lang="en-US"/>
        </a:p>
      </dgm:t>
    </dgm:pt>
    <dgm:pt modelId="{4969AB54-809A-48D8-AC36-4EA390FFCE09}" type="sibTrans" cxnId="{CB17392B-67E6-46B8-BCDF-63F829AB6494}">
      <dgm:prSet/>
      <dgm:spPr/>
      <dgm:t>
        <a:bodyPr/>
        <a:lstStyle/>
        <a:p>
          <a:endParaRPr lang="en-US"/>
        </a:p>
      </dgm:t>
    </dgm:pt>
    <dgm:pt modelId="{89A1B24B-76D4-47A8-B985-4207BFF5290F}">
      <dgm:prSet/>
      <dgm:spPr/>
      <dgm:t>
        <a:bodyPr/>
        <a:lstStyle/>
        <a:p>
          <a:r>
            <a:rPr lang="en-US" b="1"/>
            <a:t>2005</a:t>
          </a:r>
          <a:r>
            <a:rPr lang="en-US"/>
            <a:t> Studený</a:t>
          </a:r>
          <a:br>
            <a:rPr lang="en-US"/>
          </a:br>
          <a:r>
            <a:rPr lang="en-US"/>
            <a:t>Combinatorics of conditional independence structures</a:t>
          </a:r>
        </a:p>
      </dgm:t>
    </dgm:pt>
    <dgm:pt modelId="{641AB896-6FB3-40EB-924A-17F1CA747BA9}" type="parTrans" cxnId="{3B2E917D-8E67-48A8-9DBD-633608F6D970}">
      <dgm:prSet/>
      <dgm:spPr/>
      <dgm:t>
        <a:bodyPr/>
        <a:lstStyle/>
        <a:p>
          <a:endParaRPr lang="en-US"/>
        </a:p>
      </dgm:t>
    </dgm:pt>
    <dgm:pt modelId="{1CAEB7D4-5844-44A0-96CB-651A396C476F}" type="sibTrans" cxnId="{3B2E917D-8E67-48A8-9DBD-633608F6D970}">
      <dgm:prSet/>
      <dgm:spPr/>
      <dgm:t>
        <a:bodyPr/>
        <a:lstStyle/>
        <a:p>
          <a:endParaRPr lang="en-US"/>
        </a:p>
      </dgm:t>
    </dgm:pt>
    <dgm:pt modelId="{58FD1A7E-CDA3-4327-87C7-47455BEAEEC4}">
      <dgm:prSet/>
      <dgm:spPr/>
      <dgm:t>
        <a:bodyPr/>
        <a:lstStyle/>
        <a:p>
          <a:r>
            <a:rPr lang="en-US" b="1"/>
            <a:t>2009</a:t>
          </a:r>
          <a:r>
            <a:rPr lang="en-US"/>
            <a:t> Drton, Sturmfels and Sullivant</a:t>
          </a:r>
          <a:br>
            <a:rPr lang="en-US"/>
          </a:br>
          <a:r>
            <a:rPr lang="en-US"/>
            <a:t>Oberwolfach Lecture Notes.</a:t>
          </a:r>
        </a:p>
      </dgm:t>
    </dgm:pt>
    <dgm:pt modelId="{E6FE90B7-7285-4295-8FAF-3700B8E10388}" type="parTrans" cxnId="{061510EC-298B-4E6A-BFE1-B69C0F909B2E}">
      <dgm:prSet/>
      <dgm:spPr/>
      <dgm:t>
        <a:bodyPr/>
        <a:lstStyle/>
        <a:p>
          <a:endParaRPr lang="en-US"/>
        </a:p>
      </dgm:t>
    </dgm:pt>
    <dgm:pt modelId="{4019BC04-31DD-4784-9CF6-35C31E0D87E9}" type="sibTrans" cxnId="{061510EC-298B-4E6A-BFE1-B69C0F909B2E}">
      <dgm:prSet/>
      <dgm:spPr/>
      <dgm:t>
        <a:bodyPr/>
        <a:lstStyle/>
        <a:p>
          <a:endParaRPr lang="en-US"/>
        </a:p>
      </dgm:t>
    </dgm:pt>
    <dgm:pt modelId="{9F25C538-57B9-4916-8E14-6173F17A60BF}">
      <dgm:prSet/>
      <dgm:spPr/>
      <dgm:t>
        <a:bodyPr/>
        <a:lstStyle/>
        <a:p>
          <a:r>
            <a:rPr lang="en-US" b="1"/>
            <a:t>2012</a:t>
          </a:r>
          <a:r>
            <a:rPr lang="en-US"/>
            <a:t> Aoki, Hara and Takemura</a:t>
          </a:r>
          <a:br>
            <a:rPr lang="en-US"/>
          </a:br>
          <a:r>
            <a:rPr lang="en-US"/>
            <a:t>Markov Bases</a:t>
          </a:r>
        </a:p>
      </dgm:t>
    </dgm:pt>
    <dgm:pt modelId="{1172003C-83CF-47B3-8301-5C05C27E4C67}" type="parTrans" cxnId="{AEEAD91A-E893-49AA-9EED-74D8EA01F32D}">
      <dgm:prSet/>
      <dgm:spPr/>
      <dgm:t>
        <a:bodyPr/>
        <a:lstStyle/>
        <a:p>
          <a:endParaRPr lang="en-US"/>
        </a:p>
      </dgm:t>
    </dgm:pt>
    <dgm:pt modelId="{C9A38AF8-A2D6-46FA-A7DA-F80038A23B29}" type="sibTrans" cxnId="{AEEAD91A-E893-49AA-9EED-74D8EA01F32D}">
      <dgm:prSet/>
      <dgm:spPr/>
      <dgm:t>
        <a:bodyPr/>
        <a:lstStyle/>
        <a:p>
          <a:endParaRPr lang="en-US"/>
        </a:p>
      </dgm:t>
    </dgm:pt>
    <dgm:pt modelId="{0E01A498-ABB4-4052-AE85-6EA0E536BA2B}">
      <dgm:prSet/>
      <dgm:spPr/>
      <dgm:t>
        <a:bodyPr/>
        <a:lstStyle/>
        <a:p>
          <a:r>
            <a:rPr lang="en-US" b="1"/>
            <a:t>2016</a:t>
          </a:r>
          <a:r>
            <a:rPr lang="en-US"/>
            <a:t> Zwiernik</a:t>
          </a:r>
          <a:br>
            <a:rPr lang="en-US"/>
          </a:br>
          <a:r>
            <a:rPr lang="en-US"/>
            <a:t>Tree models using real algebraic geometry</a:t>
          </a:r>
        </a:p>
      </dgm:t>
    </dgm:pt>
    <dgm:pt modelId="{B8A0C125-6187-4DB8-80AF-608FEF02D18E}" type="parTrans" cxnId="{35BDDA94-6C6A-49B2-83C3-BD42E1635ABC}">
      <dgm:prSet/>
      <dgm:spPr/>
      <dgm:t>
        <a:bodyPr/>
        <a:lstStyle/>
        <a:p>
          <a:endParaRPr lang="en-US"/>
        </a:p>
      </dgm:t>
    </dgm:pt>
    <dgm:pt modelId="{D94D08D0-7F3A-4DED-9492-48E05E8DCA98}" type="sibTrans" cxnId="{35BDDA94-6C6A-49B2-83C3-BD42E1635ABC}">
      <dgm:prSet/>
      <dgm:spPr/>
      <dgm:t>
        <a:bodyPr/>
        <a:lstStyle/>
        <a:p>
          <a:endParaRPr lang="en-US"/>
        </a:p>
      </dgm:t>
    </dgm:pt>
    <dgm:pt modelId="{F48ADAF0-18FA-466F-9A2E-996BD94B4AE6}">
      <dgm:prSet/>
      <dgm:spPr/>
      <dgm:t>
        <a:bodyPr/>
        <a:lstStyle/>
        <a:p>
          <a:r>
            <a:rPr lang="en-US" b="1"/>
            <a:t>2018</a:t>
          </a:r>
          <a:r>
            <a:rPr lang="en-US"/>
            <a:t> Sullivant</a:t>
          </a:r>
          <a:br>
            <a:rPr lang="en-US"/>
          </a:br>
          <a:r>
            <a:rPr lang="en-US"/>
            <a:t>Broad overview of the field.</a:t>
          </a:r>
        </a:p>
      </dgm:t>
    </dgm:pt>
    <dgm:pt modelId="{28F3C08F-6807-4968-8597-B27707BAC7AD}" type="parTrans" cxnId="{40A5C875-1F4E-4C2E-A9B9-EAD8D78E52FF}">
      <dgm:prSet/>
      <dgm:spPr/>
      <dgm:t>
        <a:bodyPr/>
        <a:lstStyle/>
        <a:p>
          <a:endParaRPr lang="en-US"/>
        </a:p>
      </dgm:t>
    </dgm:pt>
    <dgm:pt modelId="{BA922C7F-3471-48E7-B314-84EF8E1BD639}" type="sibTrans" cxnId="{40A5C875-1F4E-4C2E-A9B9-EAD8D78E52FF}">
      <dgm:prSet/>
      <dgm:spPr/>
      <dgm:t>
        <a:bodyPr/>
        <a:lstStyle/>
        <a:p>
          <a:endParaRPr lang="en-US"/>
        </a:p>
      </dgm:t>
    </dgm:pt>
    <dgm:pt modelId="{15C590FE-AB1C-1249-A617-219B1EDA57EE}" type="pres">
      <dgm:prSet presAssocID="{588FEF83-22D9-4592-ACA2-048F2E4C4A5E}" presName="diagram" presStyleCnt="0">
        <dgm:presLayoutVars>
          <dgm:dir/>
          <dgm:resizeHandles val="exact"/>
        </dgm:presLayoutVars>
      </dgm:prSet>
      <dgm:spPr/>
    </dgm:pt>
    <dgm:pt modelId="{4510581D-51E8-3A43-8B7A-5B3004F14D07}" type="pres">
      <dgm:prSet presAssocID="{3B7D56C2-9361-45C5-AE79-424827A06F50}" presName="node" presStyleLbl="node1" presStyleIdx="0" presStyleCnt="8">
        <dgm:presLayoutVars>
          <dgm:bulletEnabled val="1"/>
        </dgm:presLayoutVars>
      </dgm:prSet>
      <dgm:spPr/>
    </dgm:pt>
    <dgm:pt modelId="{AE02A8BE-B281-0042-8344-66480FEA59E2}" type="pres">
      <dgm:prSet presAssocID="{8707735E-CB76-483A-A31F-CC99F3287C97}" presName="sibTrans" presStyleCnt="0"/>
      <dgm:spPr/>
    </dgm:pt>
    <dgm:pt modelId="{27270B8F-60FA-D64E-8AEA-CC714665B91F}" type="pres">
      <dgm:prSet presAssocID="{3F3E7E59-45A9-4896-B646-BF1D420CB48B}" presName="node" presStyleLbl="node1" presStyleIdx="1" presStyleCnt="8">
        <dgm:presLayoutVars>
          <dgm:bulletEnabled val="1"/>
        </dgm:presLayoutVars>
      </dgm:prSet>
      <dgm:spPr/>
    </dgm:pt>
    <dgm:pt modelId="{17CA898F-0CBE-744B-AEC8-7087490E0EEC}" type="pres">
      <dgm:prSet presAssocID="{24AD7ACE-9CAB-4A89-9A37-F97CFEDB3CD5}" presName="sibTrans" presStyleCnt="0"/>
      <dgm:spPr/>
    </dgm:pt>
    <dgm:pt modelId="{27529CCD-26DB-2B49-9DCF-5835CF518369}" type="pres">
      <dgm:prSet presAssocID="{8FFFF1C9-685B-4650-8FCD-039282528856}" presName="node" presStyleLbl="node1" presStyleIdx="2" presStyleCnt="8">
        <dgm:presLayoutVars>
          <dgm:bulletEnabled val="1"/>
        </dgm:presLayoutVars>
      </dgm:prSet>
      <dgm:spPr/>
    </dgm:pt>
    <dgm:pt modelId="{36452D6D-7AE9-E64C-AD93-CBC1A2CDA202}" type="pres">
      <dgm:prSet presAssocID="{4969AB54-809A-48D8-AC36-4EA390FFCE09}" presName="sibTrans" presStyleCnt="0"/>
      <dgm:spPr/>
    </dgm:pt>
    <dgm:pt modelId="{A7A2E3A8-2AAC-4545-B145-97CF644C0CBC}" type="pres">
      <dgm:prSet presAssocID="{89A1B24B-76D4-47A8-B985-4207BFF5290F}" presName="node" presStyleLbl="node1" presStyleIdx="3" presStyleCnt="8">
        <dgm:presLayoutVars>
          <dgm:bulletEnabled val="1"/>
        </dgm:presLayoutVars>
      </dgm:prSet>
      <dgm:spPr/>
    </dgm:pt>
    <dgm:pt modelId="{24BC8A9A-830D-314A-870A-4676E19CDF21}" type="pres">
      <dgm:prSet presAssocID="{1CAEB7D4-5844-44A0-96CB-651A396C476F}" presName="sibTrans" presStyleCnt="0"/>
      <dgm:spPr/>
    </dgm:pt>
    <dgm:pt modelId="{E1BCDB7E-8280-7847-9A08-F7AFFCD8714F}" type="pres">
      <dgm:prSet presAssocID="{58FD1A7E-CDA3-4327-87C7-47455BEAEEC4}" presName="node" presStyleLbl="node1" presStyleIdx="4" presStyleCnt="8">
        <dgm:presLayoutVars>
          <dgm:bulletEnabled val="1"/>
        </dgm:presLayoutVars>
      </dgm:prSet>
      <dgm:spPr/>
    </dgm:pt>
    <dgm:pt modelId="{E48D05E9-CDAF-BF4E-9742-3664CBC6AF68}" type="pres">
      <dgm:prSet presAssocID="{4019BC04-31DD-4784-9CF6-35C31E0D87E9}" presName="sibTrans" presStyleCnt="0"/>
      <dgm:spPr/>
    </dgm:pt>
    <dgm:pt modelId="{27F5A441-BA42-B149-9FF9-439A4CA56B24}" type="pres">
      <dgm:prSet presAssocID="{9F25C538-57B9-4916-8E14-6173F17A60BF}" presName="node" presStyleLbl="node1" presStyleIdx="5" presStyleCnt="8">
        <dgm:presLayoutVars>
          <dgm:bulletEnabled val="1"/>
        </dgm:presLayoutVars>
      </dgm:prSet>
      <dgm:spPr/>
    </dgm:pt>
    <dgm:pt modelId="{D9181CB2-31CB-4A4F-8E52-F1EDAD20D3F9}" type="pres">
      <dgm:prSet presAssocID="{C9A38AF8-A2D6-46FA-A7DA-F80038A23B29}" presName="sibTrans" presStyleCnt="0"/>
      <dgm:spPr/>
    </dgm:pt>
    <dgm:pt modelId="{27B4EA89-0519-0B46-9302-E4A0E6E2BE7D}" type="pres">
      <dgm:prSet presAssocID="{0E01A498-ABB4-4052-AE85-6EA0E536BA2B}" presName="node" presStyleLbl="node1" presStyleIdx="6" presStyleCnt="8">
        <dgm:presLayoutVars>
          <dgm:bulletEnabled val="1"/>
        </dgm:presLayoutVars>
      </dgm:prSet>
      <dgm:spPr/>
    </dgm:pt>
    <dgm:pt modelId="{3212D153-42A0-E041-AAB9-208A916F4158}" type="pres">
      <dgm:prSet presAssocID="{D94D08D0-7F3A-4DED-9492-48E05E8DCA98}" presName="sibTrans" presStyleCnt="0"/>
      <dgm:spPr/>
    </dgm:pt>
    <dgm:pt modelId="{6DFF0EA8-4EDB-E44F-905E-494EE9F4E88F}" type="pres">
      <dgm:prSet presAssocID="{F48ADAF0-18FA-466F-9A2E-996BD94B4AE6}" presName="node" presStyleLbl="node1" presStyleIdx="7" presStyleCnt="8">
        <dgm:presLayoutVars>
          <dgm:bulletEnabled val="1"/>
        </dgm:presLayoutVars>
      </dgm:prSet>
      <dgm:spPr/>
    </dgm:pt>
  </dgm:ptLst>
  <dgm:cxnLst>
    <dgm:cxn modelId="{015D5F09-3238-A349-B13F-F4A6F78E2259}" type="presOf" srcId="{89A1B24B-76D4-47A8-B985-4207BFF5290F}" destId="{A7A2E3A8-2AAC-4545-B145-97CF644C0CBC}" srcOrd="0" destOrd="0" presId="urn:microsoft.com/office/officeart/2005/8/layout/default"/>
    <dgm:cxn modelId="{F22CF015-167C-F041-AF2C-2512336BAF52}" type="presOf" srcId="{0E01A498-ABB4-4052-AE85-6EA0E536BA2B}" destId="{27B4EA89-0519-0B46-9302-E4A0E6E2BE7D}" srcOrd="0" destOrd="0" presId="urn:microsoft.com/office/officeart/2005/8/layout/default"/>
    <dgm:cxn modelId="{AEEAD91A-E893-49AA-9EED-74D8EA01F32D}" srcId="{588FEF83-22D9-4592-ACA2-048F2E4C4A5E}" destId="{9F25C538-57B9-4916-8E14-6173F17A60BF}" srcOrd="5" destOrd="0" parTransId="{1172003C-83CF-47B3-8301-5C05C27E4C67}" sibTransId="{C9A38AF8-A2D6-46FA-A7DA-F80038A23B29}"/>
    <dgm:cxn modelId="{CB17392B-67E6-46B8-BCDF-63F829AB6494}" srcId="{588FEF83-22D9-4592-ACA2-048F2E4C4A5E}" destId="{8FFFF1C9-685B-4650-8FCD-039282528856}" srcOrd="2" destOrd="0" parTransId="{8A0C48C5-0D49-44AA-A1D0-817170CD0642}" sibTransId="{4969AB54-809A-48D8-AC36-4EA390FFCE09}"/>
    <dgm:cxn modelId="{25394742-0A75-1F48-A074-6D03F3E3C29A}" type="presOf" srcId="{3F3E7E59-45A9-4896-B646-BF1D420CB48B}" destId="{27270B8F-60FA-D64E-8AEA-CC714665B91F}" srcOrd="0" destOrd="0" presId="urn:microsoft.com/office/officeart/2005/8/layout/default"/>
    <dgm:cxn modelId="{1F4BDE4E-DC1A-CB4E-8363-822BCEAF5096}" type="presOf" srcId="{58FD1A7E-CDA3-4327-87C7-47455BEAEEC4}" destId="{E1BCDB7E-8280-7847-9A08-F7AFFCD8714F}" srcOrd="0" destOrd="0" presId="urn:microsoft.com/office/officeart/2005/8/layout/default"/>
    <dgm:cxn modelId="{058B2255-E375-9F44-9D35-5973F8CF6614}" type="presOf" srcId="{3B7D56C2-9361-45C5-AE79-424827A06F50}" destId="{4510581D-51E8-3A43-8B7A-5B3004F14D07}" srcOrd="0" destOrd="0" presId="urn:microsoft.com/office/officeart/2005/8/layout/default"/>
    <dgm:cxn modelId="{40A5C875-1F4E-4C2E-A9B9-EAD8D78E52FF}" srcId="{588FEF83-22D9-4592-ACA2-048F2E4C4A5E}" destId="{F48ADAF0-18FA-466F-9A2E-996BD94B4AE6}" srcOrd="7" destOrd="0" parTransId="{28F3C08F-6807-4968-8597-B27707BAC7AD}" sibTransId="{BA922C7F-3471-48E7-B314-84EF8E1BD639}"/>
    <dgm:cxn modelId="{3B2E917D-8E67-48A8-9DBD-633608F6D970}" srcId="{588FEF83-22D9-4592-ACA2-048F2E4C4A5E}" destId="{89A1B24B-76D4-47A8-B985-4207BFF5290F}" srcOrd="3" destOrd="0" parTransId="{641AB896-6FB3-40EB-924A-17F1CA747BA9}" sibTransId="{1CAEB7D4-5844-44A0-96CB-651A396C476F}"/>
    <dgm:cxn modelId="{1E32C091-A549-8849-8486-94F75479F077}" type="presOf" srcId="{8FFFF1C9-685B-4650-8FCD-039282528856}" destId="{27529CCD-26DB-2B49-9DCF-5835CF518369}" srcOrd="0" destOrd="0" presId="urn:microsoft.com/office/officeart/2005/8/layout/default"/>
    <dgm:cxn modelId="{35BDDA94-6C6A-49B2-83C3-BD42E1635ABC}" srcId="{588FEF83-22D9-4592-ACA2-048F2E4C4A5E}" destId="{0E01A498-ABB4-4052-AE85-6EA0E536BA2B}" srcOrd="6" destOrd="0" parTransId="{B8A0C125-6187-4DB8-80AF-608FEF02D18E}" sibTransId="{D94D08D0-7F3A-4DED-9492-48E05E8DCA98}"/>
    <dgm:cxn modelId="{0FD8C09E-FC09-4D1F-8FC3-B2C99C841EE8}" srcId="{588FEF83-22D9-4592-ACA2-048F2E4C4A5E}" destId="{3F3E7E59-45A9-4896-B646-BF1D420CB48B}" srcOrd="1" destOrd="0" parTransId="{0D1169A6-A668-4A71-8C98-9E320295CB58}" sibTransId="{24AD7ACE-9CAB-4A89-9A37-F97CFEDB3CD5}"/>
    <dgm:cxn modelId="{6FF1B9BC-8324-4AA7-BF71-D2E0CC7622DB}" srcId="{588FEF83-22D9-4592-ACA2-048F2E4C4A5E}" destId="{3B7D56C2-9361-45C5-AE79-424827A06F50}" srcOrd="0" destOrd="0" parTransId="{1C911168-F12F-4747-B4A0-7002B9C8C108}" sibTransId="{8707735E-CB76-483A-A31F-CC99F3287C97}"/>
    <dgm:cxn modelId="{777234C4-9111-6E47-A880-601F851DA7D3}" type="presOf" srcId="{9F25C538-57B9-4916-8E14-6173F17A60BF}" destId="{27F5A441-BA42-B149-9FF9-439A4CA56B24}" srcOrd="0" destOrd="0" presId="urn:microsoft.com/office/officeart/2005/8/layout/default"/>
    <dgm:cxn modelId="{2B2DDCCA-D9E4-9C46-96F6-E7D5FFAC0CAD}" type="presOf" srcId="{F48ADAF0-18FA-466F-9A2E-996BD94B4AE6}" destId="{6DFF0EA8-4EDB-E44F-905E-494EE9F4E88F}" srcOrd="0" destOrd="0" presId="urn:microsoft.com/office/officeart/2005/8/layout/default"/>
    <dgm:cxn modelId="{ADB778EB-6290-B947-AF72-FC19AA6BDC65}" type="presOf" srcId="{588FEF83-22D9-4592-ACA2-048F2E4C4A5E}" destId="{15C590FE-AB1C-1249-A617-219B1EDA57EE}" srcOrd="0" destOrd="0" presId="urn:microsoft.com/office/officeart/2005/8/layout/default"/>
    <dgm:cxn modelId="{061510EC-298B-4E6A-BFE1-B69C0F909B2E}" srcId="{588FEF83-22D9-4592-ACA2-048F2E4C4A5E}" destId="{58FD1A7E-CDA3-4327-87C7-47455BEAEEC4}" srcOrd="4" destOrd="0" parTransId="{E6FE90B7-7285-4295-8FAF-3700B8E10388}" sibTransId="{4019BC04-31DD-4784-9CF6-35C31E0D87E9}"/>
    <dgm:cxn modelId="{C2820C25-4056-8B45-B8D5-E8AA5AA9BE4B}" type="presParOf" srcId="{15C590FE-AB1C-1249-A617-219B1EDA57EE}" destId="{4510581D-51E8-3A43-8B7A-5B3004F14D07}" srcOrd="0" destOrd="0" presId="urn:microsoft.com/office/officeart/2005/8/layout/default"/>
    <dgm:cxn modelId="{F8EE3A22-A8FD-2A4C-BA2E-C78660550EA7}" type="presParOf" srcId="{15C590FE-AB1C-1249-A617-219B1EDA57EE}" destId="{AE02A8BE-B281-0042-8344-66480FEA59E2}" srcOrd="1" destOrd="0" presId="urn:microsoft.com/office/officeart/2005/8/layout/default"/>
    <dgm:cxn modelId="{AA846FEB-7420-FC4F-B273-150944EA74E5}" type="presParOf" srcId="{15C590FE-AB1C-1249-A617-219B1EDA57EE}" destId="{27270B8F-60FA-D64E-8AEA-CC714665B91F}" srcOrd="2" destOrd="0" presId="urn:microsoft.com/office/officeart/2005/8/layout/default"/>
    <dgm:cxn modelId="{40EFC149-966A-2B40-8625-8BDA5D6EC4F8}" type="presParOf" srcId="{15C590FE-AB1C-1249-A617-219B1EDA57EE}" destId="{17CA898F-0CBE-744B-AEC8-7087490E0EEC}" srcOrd="3" destOrd="0" presId="urn:microsoft.com/office/officeart/2005/8/layout/default"/>
    <dgm:cxn modelId="{099EDA0B-4C9E-C140-8F3C-2E0844717ABE}" type="presParOf" srcId="{15C590FE-AB1C-1249-A617-219B1EDA57EE}" destId="{27529CCD-26DB-2B49-9DCF-5835CF518369}" srcOrd="4" destOrd="0" presId="urn:microsoft.com/office/officeart/2005/8/layout/default"/>
    <dgm:cxn modelId="{EE118304-9BE2-3746-8B17-9F48C972DF03}" type="presParOf" srcId="{15C590FE-AB1C-1249-A617-219B1EDA57EE}" destId="{36452D6D-7AE9-E64C-AD93-CBC1A2CDA202}" srcOrd="5" destOrd="0" presId="urn:microsoft.com/office/officeart/2005/8/layout/default"/>
    <dgm:cxn modelId="{B1B01844-11A2-C442-B22A-08F8355ACA93}" type="presParOf" srcId="{15C590FE-AB1C-1249-A617-219B1EDA57EE}" destId="{A7A2E3A8-2AAC-4545-B145-97CF644C0CBC}" srcOrd="6" destOrd="0" presId="urn:microsoft.com/office/officeart/2005/8/layout/default"/>
    <dgm:cxn modelId="{596198A0-EFFA-4B41-A23C-6E139BD96DE7}" type="presParOf" srcId="{15C590FE-AB1C-1249-A617-219B1EDA57EE}" destId="{24BC8A9A-830D-314A-870A-4676E19CDF21}" srcOrd="7" destOrd="0" presId="urn:microsoft.com/office/officeart/2005/8/layout/default"/>
    <dgm:cxn modelId="{BF7D4080-2E73-3B46-ACDC-4167EC711501}" type="presParOf" srcId="{15C590FE-AB1C-1249-A617-219B1EDA57EE}" destId="{E1BCDB7E-8280-7847-9A08-F7AFFCD8714F}" srcOrd="8" destOrd="0" presId="urn:microsoft.com/office/officeart/2005/8/layout/default"/>
    <dgm:cxn modelId="{443633D4-00F0-7E44-B1D0-E54698494862}" type="presParOf" srcId="{15C590FE-AB1C-1249-A617-219B1EDA57EE}" destId="{E48D05E9-CDAF-BF4E-9742-3664CBC6AF68}" srcOrd="9" destOrd="0" presId="urn:microsoft.com/office/officeart/2005/8/layout/default"/>
    <dgm:cxn modelId="{796D49AD-9D7E-3848-A097-438D056E4C1B}" type="presParOf" srcId="{15C590FE-AB1C-1249-A617-219B1EDA57EE}" destId="{27F5A441-BA42-B149-9FF9-439A4CA56B24}" srcOrd="10" destOrd="0" presId="urn:microsoft.com/office/officeart/2005/8/layout/default"/>
    <dgm:cxn modelId="{4461250B-2756-FE48-AF63-13B3498B0D63}" type="presParOf" srcId="{15C590FE-AB1C-1249-A617-219B1EDA57EE}" destId="{D9181CB2-31CB-4A4F-8E52-F1EDAD20D3F9}" srcOrd="11" destOrd="0" presId="urn:microsoft.com/office/officeart/2005/8/layout/default"/>
    <dgm:cxn modelId="{FADD4CF1-B36F-A54C-8906-7A1ABEFFFF63}" type="presParOf" srcId="{15C590FE-AB1C-1249-A617-219B1EDA57EE}" destId="{27B4EA89-0519-0B46-9302-E4A0E6E2BE7D}" srcOrd="12" destOrd="0" presId="urn:microsoft.com/office/officeart/2005/8/layout/default"/>
    <dgm:cxn modelId="{E2B56FEC-46B6-2245-BFDF-F3AB93003374}" type="presParOf" srcId="{15C590FE-AB1C-1249-A617-219B1EDA57EE}" destId="{3212D153-42A0-E041-AAB9-208A916F4158}" srcOrd="13" destOrd="0" presId="urn:microsoft.com/office/officeart/2005/8/layout/default"/>
    <dgm:cxn modelId="{0306DFCE-607F-E541-ACCD-430974FA4DA0}" type="presParOf" srcId="{15C590FE-AB1C-1249-A617-219B1EDA57EE}" destId="{6DFF0EA8-4EDB-E44F-905E-494EE9F4E88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54C58A-ADB5-41DD-8B3F-2B0E8D66D23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48E8F5B-A7E7-4BF5-8552-C8C66EDFD21C}">
      <dgm:prSet/>
      <dgm:spPr/>
      <dgm:t>
        <a:bodyPr/>
        <a:lstStyle/>
        <a:p>
          <a:pPr>
            <a:defRPr cap="all"/>
          </a:pPr>
          <a:r>
            <a:rPr lang="en-US"/>
            <a:t>(Very many) Statistical Models are semialgebraic sets.</a:t>
          </a:r>
        </a:p>
      </dgm:t>
    </dgm:pt>
    <dgm:pt modelId="{A8AA67DA-46CC-4ADD-9CCB-23A56379A7A5}" type="parTrans" cxnId="{2E4BE1F7-82AF-4657-B056-A587B7144EC0}">
      <dgm:prSet/>
      <dgm:spPr/>
      <dgm:t>
        <a:bodyPr/>
        <a:lstStyle/>
        <a:p>
          <a:endParaRPr lang="en-US"/>
        </a:p>
      </dgm:t>
    </dgm:pt>
    <dgm:pt modelId="{479D2F97-2405-4CEB-921E-00125990F696}" type="sibTrans" cxnId="{2E4BE1F7-82AF-4657-B056-A587B7144EC0}">
      <dgm:prSet/>
      <dgm:spPr/>
      <dgm:t>
        <a:bodyPr/>
        <a:lstStyle/>
        <a:p>
          <a:endParaRPr lang="en-US"/>
        </a:p>
      </dgm:t>
    </dgm:pt>
    <dgm:pt modelId="{760C067F-586B-4A3B-9037-D30499E2A954}">
      <dgm:prSet/>
      <dgm:spPr/>
      <dgm:t>
        <a:bodyPr/>
        <a:lstStyle/>
        <a:p>
          <a:pPr>
            <a:defRPr cap="all"/>
          </a:pPr>
          <a:r>
            <a:rPr lang="en-US"/>
            <a:t>Parametric Statistical Models are (often) polynomial functions of their parameters.</a:t>
          </a:r>
        </a:p>
      </dgm:t>
    </dgm:pt>
    <dgm:pt modelId="{2D28CC88-7EE0-4D44-B98F-BD15249AC5C5}" type="parTrans" cxnId="{6F639E49-4D3B-4266-9135-985810BE924E}">
      <dgm:prSet/>
      <dgm:spPr/>
      <dgm:t>
        <a:bodyPr/>
        <a:lstStyle/>
        <a:p>
          <a:endParaRPr lang="en-US"/>
        </a:p>
      </dgm:t>
    </dgm:pt>
    <dgm:pt modelId="{F8DB1B64-0F81-4E6B-A102-9A926359C7B8}" type="sibTrans" cxnId="{6F639E49-4D3B-4266-9135-985810BE924E}">
      <dgm:prSet/>
      <dgm:spPr/>
      <dgm:t>
        <a:bodyPr/>
        <a:lstStyle/>
        <a:p>
          <a:endParaRPr lang="en-US"/>
        </a:p>
      </dgm:t>
    </dgm:pt>
    <dgm:pt modelId="{BDE07438-BCC9-4E66-818F-3AEBAF59BA5E}">
      <dgm:prSet/>
      <dgm:spPr/>
      <dgm:t>
        <a:bodyPr/>
        <a:lstStyle/>
        <a:p>
          <a:pPr>
            <a:defRPr cap="all"/>
          </a:pPr>
          <a:r>
            <a:rPr lang="en-US"/>
            <a:t>Estimation and model fitting corresponds to finding points on varieties or semialgebraic sets.</a:t>
          </a:r>
        </a:p>
      </dgm:t>
    </dgm:pt>
    <dgm:pt modelId="{D60734E9-C231-4CD9-B16B-2211CEA50C3C}" type="parTrans" cxnId="{2D84134C-739A-4F95-9FEC-E106A08FFDE7}">
      <dgm:prSet/>
      <dgm:spPr/>
      <dgm:t>
        <a:bodyPr/>
        <a:lstStyle/>
        <a:p>
          <a:endParaRPr lang="en-US"/>
        </a:p>
      </dgm:t>
    </dgm:pt>
    <dgm:pt modelId="{0706EAAA-2265-401E-AB08-6CAA9F865B26}" type="sibTrans" cxnId="{2D84134C-739A-4F95-9FEC-E106A08FFDE7}">
      <dgm:prSet/>
      <dgm:spPr/>
      <dgm:t>
        <a:bodyPr/>
        <a:lstStyle/>
        <a:p>
          <a:endParaRPr lang="en-US"/>
        </a:p>
      </dgm:t>
    </dgm:pt>
    <dgm:pt modelId="{38A7CA4B-9172-47FD-922B-1132E2402A21}">
      <dgm:prSet/>
      <dgm:spPr/>
      <dgm:t>
        <a:bodyPr/>
        <a:lstStyle/>
        <a:p>
          <a:pPr>
            <a:defRPr cap="all"/>
          </a:pPr>
          <a:r>
            <a:rPr lang="en-US"/>
            <a:t>Hypothesis testing of model fit corresponds to checking whether a point is on a given variety.</a:t>
          </a:r>
        </a:p>
      </dgm:t>
    </dgm:pt>
    <dgm:pt modelId="{73B672E5-A0B0-41C9-ADD3-4595EA2E9F9D}" type="parTrans" cxnId="{D02067E5-3C56-4958-B374-13720B77BC21}">
      <dgm:prSet/>
      <dgm:spPr/>
      <dgm:t>
        <a:bodyPr/>
        <a:lstStyle/>
        <a:p>
          <a:endParaRPr lang="en-US"/>
        </a:p>
      </dgm:t>
    </dgm:pt>
    <dgm:pt modelId="{6D1E2266-0EEF-40BD-9E76-828EF74A5956}" type="sibTrans" cxnId="{D02067E5-3C56-4958-B374-13720B77BC21}">
      <dgm:prSet/>
      <dgm:spPr/>
      <dgm:t>
        <a:bodyPr/>
        <a:lstStyle/>
        <a:p>
          <a:endParaRPr lang="en-US"/>
        </a:p>
      </dgm:t>
    </dgm:pt>
    <dgm:pt modelId="{B37D29B7-7CA4-4087-AD33-537A8D615CEB}" type="pres">
      <dgm:prSet presAssocID="{9054C58A-ADB5-41DD-8B3F-2B0E8D66D23B}" presName="root" presStyleCnt="0">
        <dgm:presLayoutVars>
          <dgm:dir/>
          <dgm:resizeHandles val="exact"/>
        </dgm:presLayoutVars>
      </dgm:prSet>
      <dgm:spPr/>
    </dgm:pt>
    <dgm:pt modelId="{CFE639B2-2756-4A7F-B230-9602EB52EC79}" type="pres">
      <dgm:prSet presAssocID="{C48E8F5B-A7E7-4BF5-8552-C8C66EDFD21C}" presName="compNode" presStyleCnt="0"/>
      <dgm:spPr/>
    </dgm:pt>
    <dgm:pt modelId="{C91F1E8A-C37C-4C52-8D55-CA5552B246E8}" type="pres">
      <dgm:prSet presAssocID="{C48E8F5B-A7E7-4BF5-8552-C8C66EDFD21C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ADA473B-BA1A-4DEB-B718-0E9907C293E8}" type="pres">
      <dgm:prSet presAssocID="{C48E8F5B-A7E7-4BF5-8552-C8C66EDFD21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pply And Demand with solid fill"/>
        </a:ext>
      </dgm:extLst>
    </dgm:pt>
    <dgm:pt modelId="{A73A855C-DDB8-497B-9F01-8FB946706453}" type="pres">
      <dgm:prSet presAssocID="{C48E8F5B-A7E7-4BF5-8552-C8C66EDFD21C}" presName="spaceRect" presStyleCnt="0"/>
      <dgm:spPr/>
    </dgm:pt>
    <dgm:pt modelId="{08682106-F6EC-475D-853B-D3561064CE67}" type="pres">
      <dgm:prSet presAssocID="{C48E8F5B-A7E7-4BF5-8552-C8C66EDFD21C}" presName="textRect" presStyleLbl="revTx" presStyleIdx="0" presStyleCnt="4">
        <dgm:presLayoutVars>
          <dgm:chMax val="1"/>
          <dgm:chPref val="1"/>
        </dgm:presLayoutVars>
      </dgm:prSet>
      <dgm:spPr/>
    </dgm:pt>
    <dgm:pt modelId="{DC6DE5DB-8CF1-4BF8-8CD1-6FD6C56F9400}" type="pres">
      <dgm:prSet presAssocID="{479D2F97-2405-4CEB-921E-00125990F696}" presName="sibTrans" presStyleCnt="0"/>
      <dgm:spPr/>
    </dgm:pt>
    <dgm:pt modelId="{C3AB01E6-4B06-4F13-9656-98BD63785E80}" type="pres">
      <dgm:prSet presAssocID="{760C067F-586B-4A3B-9037-D30499E2A954}" presName="compNode" presStyleCnt="0"/>
      <dgm:spPr/>
    </dgm:pt>
    <dgm:pt modelId="{F34F52A4-A019-48C8-A24C-55E70DA838E4}" type="pres">
      <dgm:prSet presAssocID="{760C067F-586B-4A3B-9037-D30499E2A954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65EFFF7-64E5-4396-8F13-AFB2131613BF}" type="pres">
      <dgm:prSet presAssocID="{760C067F-586B-4A3B-9037-D30499E2A95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iodic Graph with solid fill"/>
        </a:ext>
      </dgm:extLst>
    </dgm:pt>
    <dgm:pt modelId="{F5DCA4E6-EB8F-45DC-86BC-70DF3A4D0DF0}" type="pres">
      <dgm:prSet presAssocID="{760C067F-586B-4A3B-9037-D30499E2A954}" presName="spaceRect" presStyleCnt="0"/>
      <dgm:spPr/>
    </dgm:pt>
    <dgm:pt modelId="{EC132058-9541-45B3-AB9D-4E8B6F1E0C12}" type="pres">
      <dgm:prSet presAssocID="{760C067F-586B-4A3B-9037-D30499E2A954}" presName="textRect" presStyleLbl="revTx" presStyleIdx="1" presStyleCnt="4">
        <dgm:presLayoutVars>
          <dgm:chMax val="1"/>
          <dgm:chPref val="1"/>
        </dgm:presLayoutVars>
      </dgm:prSet>
      <dgm:spPr/>
    </dgm:pt>
    <dgm:pt modelId="{7E8A5B35-E9E3-4621-A413-FA66C40690BE}" type="pres">
      <dgm:prSet presAssocID="{F8DB1B64-0F81-4E6B-A102-9A926359C7B8}" presName="sibTrans" presStyleCnt="0"/>
      <dgm:spPr/>
    </dgm:pt>
    <dgm:pt modelId="{B8D540DB-B7FE-410C-B703-A45F1B86C381}" type="pres">
      <dgm:prSet presAssocID="{BDE07438-BCC9-4E66-818F-3AEBAF59BA5E}" presName="compNode" presStyleCnt="0"/>
      <dgm:spPr/>
    </dgm:pt>
    <dgm:pt modelId="{173B2FE6-F793-4EC4-809B-73A089B58E67}" type="pres">
      <dgm:prSet presAssocID="{BDE07438-BCC9-4E66-818F-3AEBAF59BA5E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0D72A33-5E7A-487E-B615-D861E25B5961}" type="pres">
      <dgm:prSet presAssocID="{BDE07438-BCC9-4E66-818F-3AEBAF59BA5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ueprint with solid fill"/>
        </a:ext>
      </dgm:extLst>
    </dgm:pt>
    <dgm:pt modelId="{5B06B32E-5A4A-440D-945B-B16AE0418D0E}" type="pres">
      <dgm:prSet presAssocID="{BDE07438-BCC9-4E66-818F-3AEBAF59BA5E}" presName="spaceRect" presStyleCnt="0"/>
      <dgm:spPr/>
    </dgm:pt>
    <dgm:pt modelId="{B7E3B0FB-E12A-4D51-8959-F20D42CC3C28}" type="pres">
      <dgm:prSet presAssocID="{BDE07438-BCC9-4E66-818F-3AEBAF59BA5E}" presName="textRect" presStyleLbl="revTx" presStyleIdx="2" presStyleCnt="4">
        <dgm:presLayoutVars>
          <dgm:chMax val="1"/>
          <dgm:chPref val="1"/>
        </dgm:presLayoutVars>
      </dgm:prSet>
      <dgm:spPr/>
    </dgm:pt>
    <dgm:pt modelId="{D8092D0B-6AEF-452E-B6D9-369573D2AB04}" type="pres">
      <dgm:prSet presAssocID="{0706EAAA-2265-401E-AB08-6CAA9F865B26}" presName="sibTrans" presStyleCnt="0"/>
      <dgm:spPr/>
    </dgm:pt>
    <dgm:pt modelId="{F05781EB-9067-450A-B21E-8476428EDF86}" type="pres">
      <dgm:prSet presAssocID="{38A7CA4B-9172-47FD-922B-1132E2402A21}" presName="compNode" presStyleCnt="0"/>
      <dgm:spPr/>
    </dgm:pt>
    <dgm:pt modelId="{5A127837-E1B2-443D-BCFB-02C15034A9F6}" type="pres">
      <dgm:prSet presAssocID="{38A7CA4B-9172-47FD-922B-1132E2402A21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148B2AE4-87DE-4696-9E2C-F5D20ECCA9E8}" type="pres">
      <dgm:prSet presAssocID="{38A7CA4B-9172-47FD-922B-1132E2402A2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 with solid fill"/>
        </a:ext>
      </dgm:extLst>
    </dgm:pt>
    <dgm:pt modelId="{A1EFD74B-B84B-4C08-9A7D-DD94DE9BC688}" type="pres">
      <dgm:prSet presAssocID="{38A7CA4B-9172-47FD-922B-1132E2402A21}" presName="spaceRect" presStyleCnt="0"/>
      <dgm:spPr/>
    </dgm:pt>
    <dgm:pt modelId="{8172FA74-00F9-477C-A214-62C2BFFC82B5}" type="pres">
      <dgm:prSet presAssocID="{38A7CA4B-9172-47FD-922B-1132E2402A2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E80DB23-74BF-4123-8C8D-73CAC107DF99}" type="presOf" srcId="{760C067F-586B-4A3B-9037-D30499E2A954}" destId="{EC132058-9541-45B3-AB9D-4E8B6F1E0C12}" srcOrd="0" destOrd="0" presId="urn:microsoft.com/office/officeart/2018/5/layout/IconLeafLabelList"/>
    <dgm:cxn modelId="{6F639E49-4D3B-4266-9135-985810BE924E}" srcId="{9054C58A-ADB5-41DD-8B3F-2B0E8D66D23B}" destId="{760C067F-586B-4A3B-9037-D30499E2A954}" srcOrd="1" destOrd="0" parTransId="{2D28CC88-7EE0-4D44-B98F-BD15249AC5C5}" sibTransId="{F8DB1B64-0F81-4E6B-A102-9A926359C7B8}"/>
    <dgm:cxn modelId="{2D84134C-739A-4F95-9FEC-E106A08FFDE7}" srcId="{9054C58A-ADB5-41DD-8B3F-2B0E8D66D23B}" destId="{BDE07438-BCC9-4E66-818F-3AEBAF59BA5E}" srcOrd="2" destOrd="0" parTransId="{D60734E9-C231-4CD9-B16B-2211CEA50C3C}" sibTransId="{0706EAAA-2265-401E-AB08-6CAA9F865B26}"/>
    <dgm:cxn modelId="{4A624B68-6512-4409-90C4-3881EE25479B}" type="presOf" srcId="{9054C58A-ADB5-41DD-8B3F-2B0E8D66D23B}" destId="{B37D29B7-7CA4-4087-AD33-537A8D615CEB}" srcOrd="0" destOrd="0" presId="urn:microsoft.com/office/officeart/2018/5/layout/IconLeafLabelList"/>
    <dgm:cxn modelId="{D02067E5-3C56-4958-B374-13720B77BC21}" srcId="{9054C58A-ADB5-41DD-8B3F-2B0E8D66D23B}" destId="{38A7CA4B-9172-47FD-922B-1132E2402A21}" srcOrd="3" destOrd="0" parTransId="{73B672E5-A0B0-41C9-ADD3-4595EA2E9F9D}" sibTransId="{6D1E2266-0EEF-40BD-9E76-828EF74A5956}"/>
    <dgm:cxn modelId="{D08BCEF3-7223-4EB2-A0A4-90E55B64ED0A}" type="presOf" srcId="{BDE07438-BCC9-4E66-818F-3AEBAF59BA5E}" destId="{B7E3B0FB-E12A-4D51-8959-F20D42CC3C28}" srcOrd="0" destOrd="0" presId="urn:microsoft.com/office/officeart/2018/5/layout/IconLeafLabelList"/>
    <dgm:cxn modelId="{D49BF6F4-0E0B-4546-8286-7EF49C989114}" type="presOf" srcId="{38A7CA4B-9172-47FD-922B-1132E2402A21}" destId="{8172FA74-00F9-477C-A214-62C2BFFC82B5}" srcOrd="0" destOrd="0" presId="urn:microsoft.com/office/officeart/2018/5/layout/IconLeafLabelList"/>
    <dgm:cxn modelId="{2E4BE1F7-82AF-4657-B056-A587B7144EC0}" srcId="{9054C58A-ADB5-41DD-8B3F-2B0E8D66D23B}" destId="{C48E8F5B-A7E7-4BF5-8552-C8C66EDFD21C}" srcOrd="0" destOrd="0" parTransId="{A8AA67DA-46CC-4ADD-9CCB-23A56379A7A5}" sibTransId="{479D2F97-2405-4CEB-921E-00125990F696}"/>
    <dgm:cxn modelId="{7B4232FD-B865-424C-ABF4-013233AD20E6}" type="presOf" srcId="{C48E8F5B-A7E7-4BF5-8552-C8C66EDFD21C}" destId="{08682106-F6EC-475D-853B-D3561064CE67}" srcOrd="0" destOrd="0" presId="urn:microsoft.com/office/officeart/2018/5/layout/IconLeafLabelList"/>
    <dgm:cxn modelId="{B86DF71C-B741-4E1D-9727-0B65FBB0D39A}" type="presParOf" srcId="{B37D29B7-7CA4-4087-AD33-537A8D615CEB}" destId="{CFE639B2-2756-4A7F-B230-9602EB52EC79}" srcOrd="0" destOrd="0" presId="urn:microsoft.com/office/officeart/2018/5/layout/IconLeafLabelList"/>
    <dgm:cxn modelId="{CD3A36B7-886C-4131-A5A2-4DA8940DFE0E}" type="presParOf" srcId="{CFE639B2-2756-4A7F-B230-9602EB52EC79}" destId="{C91F1E8A-C37C-4C52-8D55-CA5552B246E8}" srcOrd="0" destOrd="0" presId="urn:microsoft.com/office/officeart/2018/5/layout/IconLeafLabelList"/>
    <dgm:cxn modelId="{0663D2B0-0417-4843-9683-74939F3FC19A}" type="presParOf" srcId="{CFE639B2-2756-4A7F-B230-9602EB52EC79}" destId="{2ADA473B-BA1A-4DEB-B718-0E9907C293E8}" srcOrd="1" destOrd="0" presId="urn:microsoft.com/office/officeart/2018/5/layout/IconLeafLabelList"/>
    <dgm:cxn modelId="{090E4487-EB59-465F-9D4D-9BB49CB30E1A}" type="presParOf" srcId="{CFE639B2-2756-4A7F-B230-9602EB52EC79}" destId="{A73A855C-DDB8-497B-9F01-8FB946706453}" srcOrd="2" destOrd="0" presId="urn:microsoft.com/office/officeart/2018/5/layout/IconLeafLabelList"/>
    <dgm:cxn modelId="{8DA1E225-56AA-4CF8-8638-78F8BBF642AA}" type="presParOf" srcId="{CFE639B2-2756-4A7F-B230-9602EB52EC79}" destId="{08682106-F6EC-475D-853B-D3561064CE67}" srcOrd="3" destOrd="0" presId="urn:microsoft.com/office/officeart/2018/5/layout/IconLeafLabelList"/>
    <dgm:cxn modelId="{AAD79DFB-54A7-45A7-966E-2543B83B4994}" type="presParOf" srcId="{B37D29B7-7CA4-4087-AD33-537A8D615CEB}" destId="{DC6DE5DB-8CF1-4BF8-8CD1-6FD6C56F9400}" srcOrd="1" destOrd="0" presId="urn:microsoft.com/office/officeart/2018/5/layout/IconLeafLabelList"/>
    <dgm:cxn modelId="{4306CBFD-3C75-4401-91E3-62CD26937D23}" type="presParOf" srcId="{B37D29B7-7CA4-4087-AD33-537A8D615CEB}" destId="{C3AB01E6-4B06-4F13-9656-98BD63785E80}" srcOrd="2" destOrd="0" presId="urn:microsoft.com/office/officeart/2018/5/layout/IconLeafLabelList"/>
    <dgm:cxn modelId="{210B80E3-CA46-4964-BED4-CBBA8F560B14}" type="presParOf" srcId="{C3AB01E6-4B06-4F13-9656-98BD63785E80}" destId="{F34F52A4-A019-48C8-A24C-55E70DA838E4}" srcOrd="0" destOrd="0" presId="urn:microsoft.com/office/officeart/2018/5/layout/IconLeafLabelList"/>
    <dgm:cxn modelId="{F0CD5CB6-3B6F-4ECE-9EAB-23112023527F}" type="presParOf" srcId="{C3AB01E6-4B06-4F13-9656-98BD63785E80}" destId="{465EFFF7-64E5-4396-8F13-AFB2131613BF}" srcOrd="1" destOrd="0" presId="urn:microsoft.com/office/officeart/2018/5/layout/IconLeafLabelList"/>
    <dgm:cxn modelId="{6B8C8A14-7F1B-452A-A239-DBFA4AAB1EA6}" type="presParOf" srcId="{C3AB01E6-4B06-4F13-9656-98BD63785E80}" destId="{F5DCA4E6-EB8F-45DC-86BC-70DF3A4D0DF0}" srcOrd="2" destOrd="0" presId="urn:microsoft.com/office/officeart/2018/5/layout/IconLeafLabelList"/>
    <dgm:cxn modelId="{8AAB577D-E2B3-4665-9A0A-E3AA0892FE38}" type="presParOf" srcId="{C3AB01E6-4B06-4F13-9656-98BD63785E80}" destId="{EC132058-9541-45B3-AB9D-4E8B6F1E0C12}" srcOrd="3" destOrd="0" presId="urn:microsoft.com/office/officeart/2018/5/layout/IconLeafLabelList"/>
    <dgm:cxn modelId="{D0F5D48F-7225-44B1-AA79-B4F825AC12AF}" type="presParOf" srcId="{B37D29B7-7CA4-4087-AD33-537A8D615CEB}" destId="{7E8A5B35-E9E3-4621-A413-FA66C40690BE}" srcOrd="3" destOrd="0" presId="urn:microsoft.com/office/officeart/2018/5/layout/IconLeafLabelList"/>
    <dgm:cxn modelId="{140321BC-0D65-4305-90E1-7F408988D0C5}" type="presParOf" srcId="{B37D29B7-7CA4-4087-AD33-537A8D615CEB}" destId="{B8D540DB-B7FE-410C-B703-A45F1B86C381}" srcOrd="4" destOrd="0" presId="urn:microsoft.com/office/officeart/2018/5/layout/IconLeafLabelList"/>
    <dgm:cxn modelId="{33871A21-C785-4FBC-8882-F276AFED91D3}" type="presParOf" srcId="{B8D540DB-B7FE-410C-B703-A45F1B86C381}" destId="{173B2FE6-F793-4EC4-809B-73A089B58E67}" srcOrd="0" destOrd="0" presId="urn:microsoft.com/office/officeart/2018/5/layout/IconLeafLabelList"/>
    <dgm:cxn modelId="{0D108F67-C0F7-4C2F-83F8-9C139EEB421A}" type="presParOf" srcId="{B8D540DB-B7FE-410C-B703-A45F1B86C381}" destId="{C0D72A33-5E7A-487E-B615-D861E25B5961}" srcOrd="1" destOrd="0" presId="urn:microsoft.com/office/officeart/2018/5/layout/IconLeafLabelList"/>
    <dgm:cxn modelId="{72A0AE2B-0D17-430D-802F-771E25659DC4}" type="presParOf" srcId="{B8D540DB-B7FE-410C-B703-A45F1B86C381}" destId="{5B06B32E-5A4A-440D-945B-B16AE0418D0E}" srcOrd="2" destOrd="0" presId="urn:microsoft.com/office/officeart/2018/5/layout/IconLeafLabelList"/>
    <dgm:cxn modelId="{5BA11183-49DA-4ECF-8D7E-14046BEABB7C}" type="presParOf" srcId="{B8D540DB-B7FE-410C-B703-A45F1B86C381}" destId="{B7E3B0FB-E12A-4D51-8959-F20D42CC3C28}" srcOrd="3" destOrd="0" presId="urn:microsoft.com/office/officeart/2018/5/layout/IconLeafLabelList"/>
    <dgm:cxn modelId="{4D59247C-648E-45BC-BBFE-429563375154}" type="presParOf" srcId="{B37D29B7-7CA4-4087-AD33-537A8D615CEB}" destId="{D8092D0B-6AEF-452E-B6D9-369573D2AB04}" srcOrd="5" destOrd="0" presId="urn:microsoft.com/office/officeart/2018/5/layout/IconLeafLabelList"/>
    <dgm:cxn modelId="{B2A5EA84-94FF-458D-B2EC-BF2C77EB39A9}" type="presParOf" srcId="{B37D29B7-7CA4-4087-AD33-537A8D615CEB}" destId="{F05781EB-9067-450A-B21E-8476428EDF86}" srcOrd="6" destOrd="0" presId="urn:microsoft.com/office/officeart/2018/5/layout/IconLeafLabelList"/>
    <dgm:cxn modelId="{8010E01B-3EEA-4D46-8734-A50674CA8C97}" type="presParOf" srcId="{F05781EB-9067-450A-B21E-8476428EDF86}" destId="{5A127837-E1B2-443D-BCFB-02C15034A9F6}" srcOrd="0" destOrd="0" presId="urn:microsoft.com/office/officeart/2018/5/layout/IconLeafLabelList"/>
    <dgm:cxn modelId="{7F2E149D-37FB-41C0-9518-FA38FAADBFEE}" type="presParOf" srcId="{F05781EB-9067-450A-B21E-8476428EDF86}" destId="{148B2AE4-87DE-4696-9E2C-F5D20ECCA9E8}" srcOrd="1" destOrd="0" presId="urn:microsoft.com/office/officeart/2018/5/layout/IconLeafLabelList"/>
    <dgm:cxn modelId="{8BA50425-7199-473D-8233-DC8816F26C99}" type="presParOf" srcId="{F05781EB-9067-450A-B21E-8476428EDF86}" destId="{A1EFD74B-B84B-4C08-9A7D-DD94DE9BC688}" srcOrd="2" destOrd="0" presId="urn:microsoft.com/office/officeart/2018/5/layout/IconLeafLabelList"/>
    <dgm:cxn modelId="{4F73C0C5-1D10-45BE-8ADC-CAA1129B6AA4}" type="presParOf" srcId="{F05781EB-9067-450A-B21E-8476428EDF86}" destId="{8172FA74-00F9-477C-A214-62C2BFFC82B5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C1E27F-08DB-4CC7-B4A0-F2F7CE970DAB}" type="doc">
      <dgm:prSet loTypeId="urn:microsoft.com/office/officeart/2008/layout/BendingPictureBlocks" loCatId="matrix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667EC1D-1F9B-466F-BE4A-1047FC814514}">
      <dgm:prSet custT="1"/>
      <dgm:spPr/>
      <dgm:t>
        <a:bodyPr/>
        <a:lstStyle/>
        <a:p>
          <a:r>
            <a:rPr lang="en-US" sz="1400" b="1" dirty="0"/>
            <a:t>Topological Data Analysis</a:t>
          </a:r>
          <a:br>
            <a:rPr lang="en-US" sz="1400" dirty="0"/>
          </a:br>
          <a:r>
            <a:rPr lang="en-US" sz="1400" dirty="0"/>
            <a:t>Use linear algebra to compute homology on data sets measuring their clusters, holes and bubbles.</a:t>
          </a:r>
        </a:p>
      </dgm:t>
    </dgm:pt>
    <dgm:pt modelId="{1EEB5A96-B0E0-4A1E-9842-CD1865B9082B}" type="parTrans" cxnId="{05987539-6D1A-43E4-92E2-C3FB770830A7}">
      <dgm:prSet/>
      <dgm:spPr/>
      <dgm:t>
        <a:bodyPr/>
        <a:lstStyle/>
        <a:p>
          <a:endParaRPr lang="en-US"/>
        </a:p>
      </dgm:t>
    </dgm:pt>
    <dgm:pt modelId="{B0592155-B601-48C6-BB5B-60649ADE0A66}" type="sibTrans" cxnId="{05987539-6D1A-43E4-92E2-C3FB770830A7}">
      <dgm:prSet/>
      <dgm:spPr/>
      <dgm:t>
        <a:bodyPr/>
        <a:lstStyle/>
        <a:p>
          <a:endParaRPr lang="en-US"/>
        </a:p>
      </dgm:t>
    </dgm:pt>
    <dgm:pt modelId="{4C94A98A-9969-44B6-9850-CFF38ED8D63E}">
      <dgm:prSet custT="1"/>
      <dgm:spPr/>
      <dgm:t>
        <a:bodyPr/>
        <a:lstStyle/>
        <a:p>
          <a:r>
            <a:rPr lang="en-US" sz="1400" b="1" dirty="0"/>
            <a:t>Geometric Data Analysis</a:t>
          </a:r>
          <a:br>
            <a:rPr lang="en-US" sz="1400" dirty="0"/>
          </a:br>
          <a:r>
            <a:rPr lang="en-US" sz="1400" dirty="0"/>
            <a:t>Use manifolds to estimate point cloud data.</a:t>
          </a:r>
        </a:p>
      </dgm:t>
    </dgm:pt>
    <dgm:pt modelId="{D0A5F343-3634-466C-906D-577B3604F7BC}" type="parTrans" cxnId="{86BF4905-3B27-48E1-BF8A-44133C6671C5}">
      <dgm:prSet/>
      <dgm:spPr/>
      <dgm:t>
        <a:bodyPr/>
        <a:lstStyle/>
        <a:p>
          <a:endParaRPr lang="en-US"/>
        </a:p>
      </dgm:t>
    </dgm:pt>
    <dgm:pt modelId="{C89E03C9-EF42-4797-AE32-D3F216F238A1}" type="sibTrans" cxnId="{86BF4905-3B27-48E1-BF8A-44133C6671C5}">
      <dgm:prSet/>
      <dgm:spPr/>
      <dgm:t>
        <a:bodyPr/>
        <a:lstStyle/>
        <a:p>
          <a:endParaRPr lang="en-US"/>
        </a:p>
      </dgm:t>
    </dgm:pt>
    <dgm:pt modelId="{F2D6CE79-0A8A-4BC7-B602-1128E4D22BA9}">
      <dgm:prSet custT="1"/>
      <dgm:spPr/>
      <dgm:t>
        <a:bodyPr/>
        <a:lstStyle/>
        <a:p>
          <a:r>
            <a:rPr lang="en-US" sz="1400" b="1" dirty="0"/>
            <a:t>Information Geometry</a:t>
          </a:r>
          <a:br>
            <a:rPr lang="en-US" sz="1400" dirty="0"/>
          </a:br>
          <a:r>
            <a:rPr lang="en-US" sz="1400" dirty="0"/>
            <a:t>Use differentiable manifolds to study parametrized distributions.</a:t>
          </a:r>
        </a:p>
      </dgm:t>
    </dgm:pt>
    <dgm:pt modelId="{E1DA1FA0-A56A-4551-8B65-88D4570FF4CB}" type="parTrans" cxnId="{DD280D43-B036-4748-8096-D07E8265AAEE}">
      <dgm:prSet/>
      <dgm:spPr/>
      <dgm:t>
        <a:bodyPr/>
        <a:lstStyle/>
        <a:p>
          <a:endParaRPr lang="en-US"/>
        </a:p>
      </dgm:t>
    </dgm:pt>
    <dgm:pt modelId="{EE1409CB-E22C-42A7-9033-BD69EF100DAF}" type="sibTrans" cxnId="{DD280D43-B036-4748-8096-D07E8265AAEE}">
      <dgm:prSet/>
      <dgm:spPr/>
      <dgm:t>
        <a:bodyPr/>
        <a:lstStyle/>
        <a:p>
          <a:endParaRPr lang="en-US"/>
        </a:p>
      </dgm:t>
    </dgm:pt>
    <dgm:pt modelId="{73A984E6-11F7-45C8-8686-090753081A92}">
      <dgm:prSet custT="1"/>
      <dgm:spPr/>
      <dgm:t>
        <a:bodyPr/>
        <a:lstStyle/>
        <a:p>
          <a:r>
            <a:rPr lang="en-US" sz="1400" b="1" dirty="0"/>
            <a:t>Algebraic Statistics</a:t>
          </a:r>
          <a:br>
            <a:rPr lang="en-US" sz="1400" dirty="0"/>
          </a:br>
          <a:r>
            <a:rPr lang="en-US" sz="1400" dirty="0"/>
            <a:t>Use algebraic geometry to study statistics – also: use category theory to study statistical models.</a:t>
          </a:r>
        </a:p>
      </dgm:t>
    </dgm:pt>
    <dgm:pt modelId="{B3A3A6F7-F44C-472E-8AC4-20200D04A4FD}" type="parTrans" cxnId="{5EE15FBC-0C23-4871-A2B4-EFDD96B5334D}">
      <dgm:prSet/>
      <dgm:spPr/>
      <dgm:t>
        <a:bodyPr/>
        <a:lstStyle/>
        <a:p>
          <a:endParaRPr lang="en-US"/>
        </a:p>
      </dgm:t>
    </dgm:pt>
    <dgm:pt modelId="{B5E0A303-2D96-468D-9992-CDA685ECB924}" type="sibTrans" cxnId="{5EE15FBC-0C23-4871-A2B4-EFDD96B5334D}">
      <dgm:prSet/>
      <dgm:spPr/>
      <dgm:t>
        <a:bodyPr/>
        <a:lstStyle/>
        <a:p>
          <a:endParaRPr lang="en-US"/>
        </a:p>
      </dgm:t>
    </dgm:pt>
    <dgm:pt modelId="{64EB01BB-4056-2B40-8A91-BA9ADF99AFE3}" type="pres">
      <dgm:prSet presAssocID="{CBC1E27F-08DB-4CC7-B4A0-F2F7CE970DAB}" presName="Name0" presStyleCnt="0">
        <dgm:presLayoutVars>
          <dgm:dir/>
          <dgm:resizeHandles/>
        </dgm:presLayoutVars>
      </dgm:prSet>
      <dgm:spPr/>
    </dgm:pt>
    <dgm:pt modelId="{9344B850-DC94-CD45-B684-4204ECDFEE2E}" type="pres">
      <dgm:prSet presAssocID="{5667EC1D-1F9B-466F-BE4A-1047FC814514}" presName="composite" presStyleCnt="0"/>
      <dgm:spPr/>
    </dgm:pt>
    <dgm:pt modelId="{5C646D62-A2B2-E844-A6B6-659C7867658F}" type="pres">
      <dgm:prSet presAssocID="{5667EC1D-1F9B-466F-BE4A-1047FC814514}" presName="rect1" presStyleLbl="bgImgPlace1" presStyleIdx="0" presStyleCnt="4" custLinFactNeighborX="9075" custLinFactNeighborY="-1275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ACBE4BA5-AB1E-664F-B86D-DE4B92D6B1B4}" type="pres">
      <dgm:prSet presAssocID="{5667EC1D-1F9B-466F-BE4A-1047FC814514}" presName="rect2" presStyleLbl="node1" presStyleIdx="0" presStyleCnt="4" custScaleX="182502" custScaleY="182651" custLinFactNeighborX="-15230">
        <dgm:presLayoutVars>
          <dgm:bulletEnabled val="1"/>
        </dgm:presLayoutVars>
      </dgm:prSet>
      <dgm:spPr/>
    </dgm:pt>
    <dgm:pt modelId="{FF2D5240-D3FE-8B46-9F1B-455E91AB50DB}" type="pres">
      <dgm:prSet presAssocID="{B0592155-B601-48C6-BB5B-60649ADE0A66}" presName="sibTrans" presStyleCnt="0"/>
      <dgm:spPr/>
    </dgm:pt>
    <dgm:pt modelId="{054B1DC2-C296-524B-A1D1-71AA9A49C301}" type="pres">
      <dgm:prSet presAssocID="{4C94A98A-9969-44B6-9850-CFF38ED8D63E}" presName="composite" presStyleCnt="0"/>
      <dgm:spPr/>
    </dgm:pt>
    <dgm:pt modelId="{97BEC897-413C-D84C-AC0B-48B7C6C47692}" type="pres">
      <dgm:prSet presAssocID="{4C94A98A-9969-44B6-9850-CFF38ED8D63E}" presName="rect1" presStyleLbl="bgImgPlace1" presStyleIdx="1" presStyleCnt="4" custAng="0" custLinFactNeighborX="36300" custLinFactNeighborY="-1275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Continuous Improvement with solid fill"/>
        </a:ext>
      </dgm:extLst>
    </dgm:pt>
    <dgm:pt modelId="{8754843B-1E4E-844D-99AB-97464C74AF09}" type="pres">
      <dgm:prSet presAssocID="{4C94A98A-9969-44B6-9850-CFF38ED8D63E}" presName="rect2" presStyleLbl="node1" presStyleIdx="1" presStyleCnt="4" custAng="0" custScaleX="182502" custScaleY="182651" custLinFactNeighborX="35029">
        <dgm:presLayoutVars>
          <dgm:bulletEnabled val="1"/>
        </dgm:presLayoutVars>
      </dgm:prSet>
      <dgm:spPr/>
    </dgm:pt>
    <dgm:pt modelId="{8937F624-637F-3F45-8B0E-43DD9F0140B1}" type="pres">
      <dgm:prSet presAssocID="{C89E03C9-EF42-4797-AE32-D3F216F238A1}" presName="sibTrans" presStyleCnt="0"/>
      <dgm:spPr/>
    </dgm:pt>
    <dgm:pt modelId="{1FD52BE4-1B25-3E48-BF5B-92CE09F6559D}" type="pres">
      <dgm:prSet presAssocID="{F2D6CE79-0A8A-4BC7-B602-1128E4D22BA9}" presName="composite" presStyleCnt="0"/>
      <dgm:spPr/>
    </dgm:pt>
    <dgm:pt modelId="{68480EBB-6D5C-634A-99B1-6F23FC904272}" type="pres">
      <dgm:prSet presAssocID="{F2D6CE79-0A8A-4BC7-B602-1128E4D22BA9}" presName="rect1" presStyleLbl="bgImgPlace1" presStyleIdx="2" presStyleCnt="4" custLinFactNeighborX="9075" custLinFactNeighborY="-1275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Golden Ratio with solid fill"/>
        </a:ext>
      </dgm:extLst>
    </dgm:pt>
    <dgm:pt modelId="{6F262ADD-07A5-C746-9145-143DF13F4835}" type="pres">
      <dgm:prSet presAssocID="{F2D6CE79-0A8A-4BC7-B602-1128E4D22BA9}" presName="rect2" presStyleLbl="node1" presStyleIdx="2" presStyleCnt="4" custScaleX="182502" custScaleY="182651" custLinFactNeighborX="-15230">
        <dgm:presLayoutVars>
          <dgm:bulletEnabled val="1"/>
        </dgm:presLayoutVars>
      </dgm:prSet>
      <dgm:spPr/>
    </dgm:pt>
    <dgm:pt modelId="{51FAEB1E-4D42-DF49-AF55-855DF87FF177}" type="pres">
      <dgm:prSet presAssocID="{EE1409CB-E22C-42A7-9033-BD69EF100DAF}" presName="sibTrans" presStyleCnt="0"/>
      <dgm:spPr/>
    </dgm:pt>
    <dgm:pt modelId="{87C006D8-26A1-0248-9B8A-0F833A8305E6}" type="pres">
      <dgm:prSet presAssocID="{73A984E6-11F7-45C8-8686-090753081A92}" presName="composite" presStyleCnt="0"/>
      <dgm:spPr/>
    </dgm:pt>
    <dgm:pt modelId="{87D83006-C11E-A046-9A7C-01E5EBC99BEF}" type="pres">
      <dgm:prSet presAssocID="{73A984E6-11F7-45C8-8686-090753081A92}" presName="rect1" presStyleLbl="bgImgPlace1" presStyleIdx="3" presStyleCnt="4" custAng="0" custLinFactNeighborX="36300" custLinFactNeighborY="-12753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:dgm14="http://schemas.microsoft.com/office/drawing/2010/diagram" id="0" name="" descr="Tic Tac Toe with solid fill"/>
        </a:ext>
      </dgm:extLst>
    </dgm:pt>
    <dgm:pt modelId="{ACABFB52-497A-4445-B575-9714F37009D6}" type="pres">
      <dgm:prSet presAssocID="{73A984E6-11F7-45C8-8686-090753081A92}" presName="rect2" presStyleLbl="node1" presStyleIdx="3" presStyleCnt="4" custAng="0" custScaleX="182502" custScaleY="182651" custLinFactNeighborX="35029">
        <dgm:presLayoutVars>
          <dgm:bulletEnabled val="1"/>
        </dgm:presLayoutVars>
      </dgm:prSet>
      <dgm:spPr/>
    </dgm:pt>
  </dgm:ptLst>
  <dgm:cxnLst>
    <dgm:cxn modelId="{86BF4905-3B27-48E1-BF8A-44133C6671C5}" srcId="{CBC1E27F-08DB-4CC7-B4A0-F2F7CE970DAB}" destId="{4C94A98A-9969-44B6-9850-CFF38ED8D63E}" srcOrd="1" destOrd="0" parTransId="{D0A5F343-3634-466C-906D-577B3604F7BC}" sibTransId="{C89E03C9-EF42-4797-AE32-D3F216F238A1}"/>
    <dgm:cxn modelId="{05987539-6D1A-43E4-92E2-C3FB770830A7}" srcId="{CBC1E27F-08DB-4CC7-B4A0-F2F7CE970DAB}" destId="{5667EC1D-1F9B-466F-BE4A-1047FC814514}" srcOrd="0" destOrd="0" parTransId="{1EEB5A96-B0E0-4A1E-9842-CD1865B9082B}" sibTransId="{B0592155-B601-48C6-BB5B-60649ADE0A66}"/>
    <dgm:cxn modelId="{DD280D43-B036-4748-8096-D07E8265AAEE}" srcId="{CBC1E27F-08DB-4CC7-B4A0-F2F7CE970DAB}" destId="{F2D6CE79-0A8A-4BC7-B602-1128E4D22BA9}" srcOrd="2" destOrd="0" parTransId="{E1DA1FA0-A56A-4551-8B65-88D4570FF4CB}" sibTransId="{EE1409CB-E22C-42A7-9033-BD69EF100DAF}"/>
    <dgm:cxn modelId="{6E63E2AF-6655-4A41-BAFD-E7AF444E775F}" type="presOf" srcId="{4C94A98A-9969-44B6-9850-CFF38ED8D63E}" destId="{8754843B-1E4E-844D-99AB-97464C74AF09}" srcOrd="0" destOrd="0" presId="urn:microsoft.com/office/officeart/2008/layout/BendingPictureBlocks"/>
    <dgm:cxn modelId="{5EE15FBC-0C23-4871-A2B4-EFDD96B5334D}" srcId="{CBC1E27F-08DB-4CC7-B4A0-F2F7CE970DAB}" destId="{73A984E6-11F7-45C8-8686-090753081A92}" srcOrd="3" destOrd="0" parTransId="{B3A3A6F7-F44C-472E-8AC4-20200D04A4FD}" sibTransId="{B5E0A303-2D96-468D-9992-CDA685ECB924}"/>
    <dgm:cxn modelId="{53FA56CC-2D7C-0942-AA85-AEF4A826BE90}" type="presOf" srcId="{CBC1E27F-08DB-4CC7-B4A0-F2F7CE970DAB}" destId="{64EB01BB-4056-2B40-8A91-BA9ADF99AFE3}" srcOrd="0" destOrd="0" presId="urn:microsoft.com/office/officeart/2008/layout/BendingPictureBlocks"/>
    <dgm:cxn modelId="{2C8ECED6-DC62-8146-BC87-7D234C30F0DD}" type="presOf" srcId="{F2D6CE79-0A8A-4BC7-B602-1128E4D22BA9}" destId="{6F262ADD-07A5-C746-9145-143DF13F4835}" srcOrd="0" destOrd="0" presId="urn:microsoft.com/office/officeart/2008/layout/BendingPictureBlocks"/>
    <dgm:cxn modelId="{39DD81E3-03F6-474D-B34A-C0BCB3DAC194}" type="presOf" srcId="{5667EC1D-1F9B-466F-BE4A-1047FC814514}" destId="{ACBE4BA5-AB1E-664F-B86D-DE4B92D6B1B4}" srcOrd="0" destOrd="0" presId="urn:microsoft.com/office/officeart/2008/layout/BendingPictureBlocks"/>
    <dgm:cxn modelId="{4ADB5DFA-CAD9-E349-934A-5D2BEACE6927}" type="presOf" srcId="{73A984E6-11F7-45C8-8686-090753081A92}" destId="{ACABFB52-497A-4445-B575-9714F37009D6}" srcOrd="0" destOrd="0" presId="urn:microsoft.com/office/officeart/2008/layout/BendingPictureBlocks"/>
    <dgm:cxn modelId="{1FF9627E-286B-CE4E-A1C9-542CCAE2832D}" type="presParOf" srcId="{64EB01BB-4056-2B40-8A91-BA9ADF99AFE3}" destId="{9344B850-DC94-CD45-B684-4204ECDFEE2E}" srcOrd="0" destOrd="0" presId="urn:microsoft.com/office/officeart/2008/layout/BendingPictureBlocks"/>
    <dgm:cxn modelId="{718577FE-F3E1-5542-B721-68CCB5838BF4}" type="presParOf" srcId="{9344B850-DC94-CD45-B684-4204ECDFEE2E}" destId="{5C646D62-A2B2-E844-A6B6-659C7867658F}" srcOrd="0" destOrd="0" presId="urn:microsoft.com/office/officeart/2008/layout/BendingPictureBlocks"/>
    <dgm:cxn modelId="{7EBE86C6-FD87-2640-99C1-9EC26F384BC7}" type="presParOf" srcId="{9344B850-DC94-CD45-B684-4204ECDFEE2E}" destId="{ACBE4BA5-AB1E-664F-B86D-DE4B92D6B1B4}" srcOrd="1" destOrd="0" presId="urn:microsoft.com/office/officeart/2008/layout/BendingPictureBlocks"/>
    <dgm:cxn modelId="{F8BD70C4-643F-2541-A0D6-A3ACAC22BCF3}" type="presParOf" srcId="{64EB01BB-4056-2B40-8A91-BA9ADF99AFE3}" destId="{FF2D5240-D3FE-8B46-9F1B-455E91AB50DB}" srcOrd="1" destOrd="0" presId="urn:microsoft.com/office/officeart/2008/layout/BendingPictureBlocks"/>
    <dgm:cxn modelId="{435C9F7D-2356-014A-B885-A8BA02A0B58A}" type="presParOf" srcId="{64EB01BB-4056-2B40-8A91-BA9ADF99AFE3}" destId="{054B1DC2-C296-524B-A1D1-71AA9A49C301}" srcOrd="2" destOrd="0" presId="urn:microsoft.com/office/officeart/2008/layout/BendingPictureBlocks"/>
    <dgm:cxn modelId="{4B356F6D-7E32-F447-BF71-98C554B4411D}" type="presParOf" srcId="{054B1DC2-C296-524B-A1D1-71AA9A49C301}" destId="{97BEC897-413C-D84C-AC0B-48B7C6C47692}" srcOrd="0" destOrd="0" presId="urn:microsoft.com/office/officeart/2008/layout/BendingPictureBlocks"/>
    <dgm:cxn modelId="{C9E34FE7-DA53-3849-8B76-751485417570}" type="presParOf" srcId="{054B1DC2-C296-524B-A1D1-71AA9A49C301}" destId="{8754843B-1E4E-844D-99AB-97464C74AF09}" srcOrd="1" destOrd="0" presId="urn:microsoft.com/office/officeart/2008/layout/BendingPictureBlocks"/>
    <dgm:cxn modelId="{972B2540-C18E-904A-8585-42C85AAF7B43}" type="presParOf" srcId="{64EB01BB-4056-2B40-8A91-BA9ADF99AFE3}" destId="{8937F624-637F-3F45-8B0E-43DD9F0140B1}" srcOrd="3" destOrd="0" presId="urn:microsoft.com/office/officeart/2008/layout/BendingPictureBlocks"/>
    <dgm:cxn modelId="{3675163D-3FA7-4D48-BA97-85F0ED616FEB}" type="presParOf" srcId="{64EB01BB-4056-2B40-8A91-BA9ADF99AFE3}" destId="{1FD52BE4-1B25-3E48-BF5B-92CE09F6559D}" srcOrd="4" destOrd="0" presId="urn:microsoft.com/office/officeart/2008/layout/BendingPictureBlocks"/>
    <dgm:cxn modelId="{D590E000-1AF6-524B-AE97-27BF01DF939C}" type="presParOf" srcId="{1FD52BE4-1B25-3E48-BF5B-92CE09F6559D}" destId="{68480EBB-6D5C-634A-99B1-6F23FC904272}" srcOrd="0" destOrd="0" presId="urn:microsoft.com/office/officeart/2008/layout/BendingPictureBlocks"/>
    <dgm:cxn modelId="{133E4B0F-217E-D341-8B1F-D2B812C34A94}" type="presParOf" srcId="{1FD52BE4-1B25-3E48-BF5B-92CE09F6559D}" destId="{6F262ADD-07A5-C746-9145-143DF13F4835}" srcOrd="1" destOrd="0" presId="urn:microsoft.com/office/officeart/2008/layout/BendingPictureBlocks"/>
    <dgm:cxn modelId="{F22ACD8B-E78A-D54E-9325-CF54C16408ED}" type="presParOf" srcId="{64EB01BB-4056-2B40-8A91-BA9ADF99AFE3}" destId="{51FAEB1E-4D42-DF49-AF55-855DF87FF177}" srcOrd="5" destOrd="0" presId="urn:microsoft.com/office/officeart/2008/layout/BendingPictureBlocks"/>
    <dgm:cxn modelId="{D5D1AF63-B629-2943-9853-209CFF189BA4}" type="presParOf" srcId="{64EB01BB-4056-2B40-8A91-BA9ADF99AFE3}" destId="{87C006D8-26A1-0248-9B8A-0F833A8305E6}" srcOrd="6" destOrd="0" presId="urn:microsoft.com/office/officeart/2008/layout/BendingPictureBlocks"/>
    <dgm:cxn modelId="{C4E3DCB8-53FF-214F-BC5A-0488E468D7D6}" type="presParOf" srcId="{87C006D8-26A1-0248-9B8A-0F833A8305E6}" destId="{87D83006-C11E-A046-9A7C-01E5EBC99BEF}" srcOrd="0" destOrd="0" presId="urn:microsoft.com/office/officeart/2008/layout/BendingPictureBlocks"/>
    <dgm:cxn modelId="{6BD0D428-49D6-FB40-AD00-0D162402E4C3}" type="presParOf" srcId="{87C006D8-26A1-0248-9B8A-0F833A8305E6}" destId="{ACABFB52-497A-4445-B575-9714F37009D6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65E5B-C43B-3E40-843C-234D3026980B}">
      <dsp:nvSpPr>
        <dsp:cNvPr id="0" name=""/>
        <dsp:cNvSpPr/>
      </dsp:nvSpPr>
      <dsp:spPr>
        <a:xfrm>
          <a:off x="3618631" y="2574"/>
          <a:ext cx="2362441" cy="10684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Topological Data Analysis</a:t>
          </a:r>
          <a:br>
            <a:rPr lang="en-US" sz="1300" kern="1200" dirty="0"/>
          </a:br>
          <a:r>
            <a:rPr lang="en-US" sz="1300" kern="1200" dirty="0"/>
            <a:t>Use linear algebra to compute homology on data sets measuring their clusters, holes and bubbles.</a:t>
          </a:r>
        </a:p>
      </dsp:txBody>
      <dsp:txXfrm>
        <a:off x="3618631" y="2574"/>
        <a:ext cx="2362441" cy="1068494"/>
      </dsp:txXfrm>
    </dsp:sp>
    <dsp:sp modelId="{016E1AB2-93FD-264E-8190-48F7B6B4FC8C}">
      <dsp:nvSpPr>
        <dsp:cNvPr id="0" name=""/>
        <dsp:cNvSpPr/>
      </dsp:nvSpPr>
      <dsp:spPr>
        <a:xfrm>
          <a:off x="2455040" y="2574"/>
          <a:ext cx="1057809" cy="10684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063123-19E7-0A46-AC18-037B694DAB61}">
      <dsp:nvSpPr>
        <dsp:cNvPr id="0" name=""/>
        <dsp:cNvSpPr/>
      </dsp:nvSpPr>
      <dsp:spPr>
        <a:xfrm>
          <a:off x="2455040" y="1247370"/>
          <a:ext cx="2362441" cy="10684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Geometric Data Analysis</a:t>
          </a:r>
          <a:br>
            <a:rPr lang="en-US" sz="1300" kern="1200" dirty="0"/>
          </a:br>
          <a:r>
            <a:rPr lang="en-US" sz="1300" kern="1200" dirty="0"/>
            <a:t>Use manifolds to estimate point cloud data.</a:t>
          </a:r>
        </a:p>
      </dsp:txBody>
      <dsp:txXfrm>
        <a:off x="2455040" y="1247370"/>
        <a:ext cx="2362441" cy="1068494"/>
      </dsp:txXfrm>
    </dsp:sp>
    <dsp:sp modelId="{1D3F49F0-A235-2946-AFF6-4C51AA437BC3}">
      <dsp:nvSpPr>
        <dsp:cNvPr id="0" name=""/>
        <dsp:cNvSpPr/>
      </dsp:nvSpPr>
      <dsp:spPr>
        <a:xfrm>
          <a:off x="4923262" y="1247370"/>
          <a:ext cx="1057809" cy="10684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ABB480-01CF-4C4A-AF11-27E7E6C32E32}">
      <dsp:nvSpPr>
        <dsp:cNvPr id="0" name=""/>
        <dsp:cNvSpPr/>
      </dsp:nvSpPr>
      <dsp:spPr>
        <a:xfrm>
          <a:off x="3618631" y="2492166"/>
          <a:ext cx="2362441" cy="10684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Information Geometry</a:t>
          </a:r>
          <a:br>
            <a:rPr lang="en-US" sz="1300" kern="1200" dirty="0"/>
          </a:br>
          <a:r>
            <a:rPr lang="en-US" sz="1300" kern="1200" dirty="0"/>
            <a:t>Use differentiable manifolds to study parametrized distributions.</a:t>
          </a:r>
        </a:p>
      </dsp:txBody>
      <dsp:txXfrm>
        <a:off x="3618631" y="2492166"/>
        <a:ext cx="2362441" cy="1068494"/>
      </dsp:txXfrm>
    </dsp:sp>
    <dsp:sp modelId="{A7C00173-5F4A-6C42-A023-4B94E70F8C97}">
      <dsp:nvSpPr>
        <dsp:cNvPr id="0" name=""/>
        <dsp:cNvSpPr/>
      </dsp:nvSpPr>
      <dsp:spPr>
        <a:xfrm>
          <a:off x="2455040" y="2492166"/>
          <a:ext cx="1057809" cy="10684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EC2C1B-937A-1E4D-A9D3-B2379700D610}">
      <dsp:nvSpPr>
        <dsp:cNvPr id="0" name=""/>
        <dsp:cNvSpPr/>
      </dsp:nvSpPr>
      <dsp:spPr>
        <a:xfrm>
          <a:off x="2455040" y="3736962"/>
          <a:ext cx="2362441" cy="106849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Algebraic Statistics</a:t>
          </a:r>
          <a:br>
            <a:rPr lang="en-US" sz="1300" kern="1200" dirty="0"/>
          </a:br>
          <a:r>
            <a:rPr lang="en-US" sz="1300" kern="1200" dirty="0"/>
            <a:t>Use algebraic geometry to study statistics – with bonus content: use category theory to study statistical models.</a:t>
          </a:r>
        </a:p>
      </dsp:txBody>
      <dsp:txXfrm>
        <a:off x="2455040" y="3736962"/>
        <a:ext cx="2362441" cy="1068494"/>
      </dsp:txXfrm>
    </dsp:sp>
    <dsp:sp modelId="{FC327CA1-1A1C-9B45-9D91-C2B2AB193D79}">
      <dsp:nvSpPr>
        <dsp:cNvPr id="0" name=""/>
        <dsp:cNvSpPr/>
      </dsp:nvSpPr>
      <dsp:spPr>
        <a:xfrm>
          <a:off x="4923262" y="3736962"/>
          <a:ext cx="1057809" cy="10684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0581D-51E8-3A43-8B7A-5B3004F14D07}">
      <dsp:nvSpPr>
        <dsp:cNvPr id="0" name=""/>
        <dsp:cNvSpPr/>
      </dsp:nvSpPr>
      <dsp:spPr>
        <a:xfrm>
          <a:off x="81543" y="8"/>
          <a:ext cx="2443711" cy="1466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1998</a:t>
          </a:r>
          <a:r>
            <a:rPr lang="en-US" sz="1400" kern="1200"/>
            <a:t> Diaconis and Sturmfels</a:t>
          </a:r>
          <a:br>
            <a:rPr lang="en-US" sz="1400" kern="1200"/>
          </a:br>
          <a:r>
            <a:rPr lang="en-US" sz="1400" kern="1200"/>
            <a:t>Conditional inference – random walks on contingency tables correspond to generating sets of toric ideals.</a:t>
          </a:r>
        </a:p>
      </dsp:txBody>
      <dsp:txXfrm>
        <a:off x="81543" y="8"/>
        <a:ext cx="2443711" cy="1466227"/>
      </dsp:txXfrm>
    </dsp:sp>
    <dsp:sp modelId="{27270B8F-60FA-D64E-8AEA-CC714665B91F}">
      <dsp:nvSpPr>
        <dsp:cNvPr id="0" name=""/>
        <dsp:cNvSpPr/>
      </dsp:nvSpPr>
      <dsp:spPr>
        <a:xfrm>
          <a:off x="2769626" y="8"/>
          <a:ext cx="2443711" cy="1466227"/>
        </a:xfrm>
        <a:prstGeom prst="rect">
          <a:avLst/>
        </a:prstGeom>
        <a:solidFill>
          <a:schemeClr val="accent2">
            <a:hueOff val="-208509"/>
            <a:satOff val="-1819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2001</a:t>
          </a:r>
          <a:r>
            <a:rPr lang="en-US" sz="1400" kern="1200"/>
            <a:t> Pistone, Riccomagno and Wynn</a:t>
          </a:r>
          <a:br>
            <a:rPr lang="en-US" sz="1400" kern="1200"/>
          </a:br>
          <a:r>
            <a:rPr lang="en-US" sz="1400" kern="1200"/>
            <a:t>Experimental Design using Gröbner Bases</a:t>
          </a:r>
        </a:p>
      </dsp:txBody>
      <dsp:txXfrm>
        <a:off x="2769626" y="8"/>
        <a:ext cx="2443711" cy="1466227"/>
      </dsp:txXfrm>
    </dsp:sp>
    <dsp:sp modelId="{27529CCD-26DB-2B49-9DCF-5835CF518369}">
      <dsp:nvSpPr>
        <dsp:cNvPr id="0" name=""/>
        <dsp:cNvSpPr/>
      </dsp:nvSpPr>
      <dsp:spPr>
        <a:xfrm>
          <a:off x="5457709" y="8"/>
          <a:ext cx="2443711" cy="1466227"/>
        </a:xfrm>
        <a:prstGeom prst="rect">
          <a:avLst/>
        </a:prstGeom>
        <a:solidFill>
          <a:schemeClr val="accent2">
            <a:hueOff val="-417018"/>
            <a:satOff val="-363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2005</a:t>
          </a:r>
          <a:r>
            <a:rPr lang="en-US" sz="1400" kern="1200"/>
            <a:t> Pachter and Sturmfels</a:t>
          </a:r>
          <a:br>
            <a:rPr lang="en-US" sz="1400" kern="1200"/>
          </a:br>
          <a:r>
            <a:rPr lang="en-US" sz="1400" kern="1200"/>
            <a:t>Algebraic Statistics in Computational Biology</a:t>
          </a:r>
        </a:p>
      </dsp:txBody>
      <dsp:txXfrm>
        <a:off x="5457709" y="8"/>
        <a:ext cx="2443711" cy="1466227"/>
      </dsp:txXfrm>
    </dsp:sp>
    <dsp:sp modelId="{A7A2E3A8-2AAC-4545-B145-97CF644C0CBC}">
      <dsp:nvSpPr>
        <dsp:cNvPr id="0" name=""/>
        <dsp:cNvSpPr/>
      </dsp:nvSpPr>
      <dsp:spPr>
        <a:xfrm>
          <a:off x="8145792" y="8"/>
          <a:ext cx="2443711" cy="1466227"/>
        </a:xfrm>
        <a:prstGeom prst="rect">
          <a:avLst/>
        </a:prstGeom>
        <a:solidFill>
          <a:schemeClr val="accent2">
            <a:hueOff val="-625527"/>
            <a:satOff val="-5457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2005</a:t>
          </a:r>
          <a:r>
            <a:rPr lang="en-US" sz="1400" kern="1200"/>
            <a:t> Studený</a:t>
          </a:r>
          <a:br>
            <a:rPr lang="en-US" sz="1400" kern="1200"/>
          </a:br>
          <a:r>
            <a:rPr lang="en-US" sz="1400" kern="1200"/>
            <a:t>Combinatorics of conditional independence structures</a:t>
          </a:r>
        </a:p>
      </dsp:txBody>
      <dsp:txXfrm>
        <a:off x="8145792" y="8"/>
        <a:ext cx="2443711" cy="1466227"/>
      </dsp:txXfrm>
    </dsp:sp>
    <dsp:sp modelId="{E1BCDB7E-8280-7847-9A08-F7AFFCD8714F}">
      <dsp:nvSpPr>
        <dsp:cNvPr id="0" name=""/>
        <dsp:cNvSpPr/>
      </dsp:nvSpPr>
      <dsp:spPr>
        <a:xfrm>
          <a:off x="81543" y="1710606"/>
          <a:ext cx="2443711" cy="1466227"/>
        </a:xfrm>
        <a:prstGeom prst="rect">
          <a:avLst/>
        </a:prstGeom>
        <a:solidFill>
          <a:schemeClr val="accent2">
            <a:hueOff val="-834036"/>
            <a:satOff val="-7277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2009</a:t>
          </a:r>
          <a:r>
            <a:rPr lang="en-US" sz="1400" kern="1200"/>
            <a:t> Drton, Sturmfels and Sullivant</a:t>
          </a:r>
          <a:br>
            <a:rPr lang="en-US" sz="1400" kern="1200"/>
          </a:br>
          <a:r>
            <a:rPr lang="en-US" sz="1400" kern="1200"/>
            <a:t>Oberwolfach Lecture Notes.</a:t>
          </a:r>
        </a:p>
      </dsp:txBody>
      <dsp:txXfrm>
        <a:off x="81543" y="1710606"/>
        <a:ext cx="2443711" cy="1466227"/>
      </dsp:txXfrm>
    </dsp:sp>
    <dsp:sp modelId="{27F5A441-BA42-B149-9FF9-439A4CA56B24}">
      <dsp:nvSpPr>
        <dsp:cNvPr id="0" name=""/>
        <dsp:cNvSpPr/>
      </dsp:nvSpPr>
      <dsp:spPr>
        <a:xfrm>
          <a:off x="2769626" y="1710606"/>
          <a:ext cx="2443711" cy="1466227"/>
        </a:xfrm>
        <a:prstGeom prst="rect">
          <a:avLst/>
        </a:prstGeom>
        <a:solidFill>
          <a:schemeClr val="accent2">
            <a:hueOff val="-1042545"/>
            <a:satOff val="-9096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2012</a:t>
          </a:r>
          <a:r>
            <a:rPr lang="en-US" sz="1400" kern="1200"/>
            <a:t> Aoki, Hara and Takemura</a:t>
          </a:r>
          <a:br>
            <a:rPr lang="en-US" sz="1400" kern="1200"/>
          </a:br>
          <a:r>
            <a:rPr lang="en-US" sz="1400" kern="1200"/>
            <a:t>Markov Bases</a:t>
          </a:r>
        </a:p>
      </dsp:txBody>
      <dsp:txXfrm>
        <a:off x="2769626" y="1710606"/>
        <a:ext cx="2443711" cy="1466227"/>
      </dsp:txXfrm>
    </dsp:sp>
    <dsp:sp modelId="{27B4EA89-0519-0B46-9302-E4A0E6E2BE7D}">
      <dsp:nvSpPr>
        <dsp:cNvPr id="0" name=""/>
        <dsp:cNvSpPr/>
      </dsp:nvSpPr>
      <dsp:spPr>
        <a:xfrm>
          <a:off x="5457709" y="1710606"/>
          <a:ext cx="2443711" cy="1466227"/>
        </a:xfrm>
        <a:prstGeom prst="rect">
          <a:avLst/>
        </a:prstGeom>
        <a:solidFill>
          <a:schemeClr val="accent2">
            <a:hueOff val="-1251054"/>
            <a:satOff val="-10915"/>
            <a:lumOff val="-1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2016</a:t>
          </a:r>
          <a:r>
            <a:rPr lang="en-US" sz="1400" kern="1200"/>
            <a:t> Zwiernik</a:t>
          </a:r>
          <a:br>
            <a:rPr lang="en-US" sz="1400" kern="1200"/>
          </a:br>
          <a:r>
            <a:rPr lang="en-US" sz="1400" kern="1200"/>
            <a:t>Tree models using real algebraic geometry</a:t>
          </a:r>
        </a:p>
      </dsp:txBody>
      <dsp:txXfrm>
        <a:off x="5457709" y="1710606"/>
        <a:ext cx="2443711" cy="1466227"/>
      </dsp:txXfrm>
    </dsp:sp>
    <dsp:sp modelId="{6DFF0EA8-4EDB-E44F-905E-494EE9F4E88F}">
      <dsp:nvSpPr>
        <dsp:cNvPr id="0" name=""/>
        <dsp:cNvSpPr/>
      </dsp:nvSpPr>
      <dsp:spPr>
        <a:xfrm>
          <a:off x="8145792" y="1710606"/>
          <a:ext cx="2443711" cy="1466227"/>
        </a:xfrm>
        <a:prstGeom prst="rect">
          <a:avLst/>
        </a:prstGeom>
        <a:solidFill>
          <a:schemeClr val="accent2">
            <a:hueOff val="-1459563"/>
            <a:satOff val="-12734"/>
            <a:lumOff val="-1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2018</a:t>
          </a:r>
          <a:r>
            <a:rPr lang="en-US" sz="1400" kern="1200"/>
            <a:t> Sullivant</a:t>
          </a:r>
          <a:br>
            <a:rPr lang="en-US" sz="1400" kern="1200"/>
          </a:br>
          <a:r>
            <a:rPr lang="en-US" sz="1400" kern="1200"/>
            <a:t>Broad overview of the field.</a:t>
          </a:r>
        </a:p>
      </dsp:txBody>
      <dsp:txXfrm>
        <a:off x="8145792" y="1710606"/>
        <a:ext cx="2443711" cy="1466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F1E8A-C37C-4C52-8D55-CA5552B246E8}">
      <dsp:nvSpPr>
        <dsp:cNvPr id="0" name=""/>
        <dsp:cNvSpPr/>
      </dsp:nvSpPr>
      <dsp:spPr>
        <a:xfrm>
          <a:off x="469978" y="330954"/>
          <a:ext cx="1436441" cy="14364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A473B-BA1A-4DEB-B718-0E9907C293E8}">
      <dsp:nvSpPr>
        <dsp:cNvPr id="0" name=""/>
        <dsp:cNvSpPr/>
      </dsp:nvSpPr>
      <dsp:spPr>
        <a:xfrm>
          <a:off x="776105" y="637081"/>
          <a:ext cx="824187" cy="824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82106-F6EC-475D-853B-D3561064CE67}">
      <dsp:nvSpPr>
        <dsp:cNvPr id="0" name=""/>
        <dsp:cNvSpPr/>
      </dsp:nvSpPr>
      <dsp:spPr>
        <a:xfrm>
          <a:off x="10788" y="2214812"/>
          <a:ext cx="235482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(Very many) Statistical Models are semialgebraic sets.</a:t>
          </a:r>
        </a:p>
      </dsp:txBody>
      <dsp:txXfrm>
        <a:off x="10788" y="2214812"/>
        <a:ext cx="2354821" cy="720000"/>
      </dsp:txXfrm>
    </dsp:sp>
    <dsp:sp modelId="{F34F52A4-A019-48C8-A24C-55E70DA838E4}">
      <dsp:nvSpPr>
        <dsp:cNvPr id="0" name=""/>
        <dsp:cNvSpPr/>
      </dsp:nvSpPr>
      <dsp:spPr>
        <a:xfrm>
          <a:off x="3236893" y="330954"/>
          <a:ext cx="1436441" cy="14364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EFFF7-64E5-4396-8F13-AFB2131613BF}">
      <dsp:nvSpPr>
        <dsp:cNvPr id="0" name=""/>
        <dsp:cNvSpPr/>
      </dsp:nvSpPr>
      <dsp:spPr>
        <a:xfrm>
          <a:off x="3543020" y="637081"/>
          <a:ext cx="824187" cy="824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32058-9541-45B3-AB9D-4E8B6F1E0C12}">
      <dsp:nvSpPr>
        <dsp:cNvPr id="0" name=""/>
        <dsp:cNvSpPr/>
      </dsp:nvSpPr>
      <dsp:spPr>
        <a:xfrm>
          <a:off x="2777703" y="2214812"/>
          <a:ext cx="235482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Parametric Statistical Models are (often) polynomial functions of their parameters.</a:t>
          </a:r>
        </a:p>
      </dsp:txBody>
      <dsp:txXfrm>
        <a:off x="2777703" y="2214812"/>
        <a:ext cx="2354821" cy="720000"/>
      </dsp:txXfrm>
    </dsp:sp>
    <dsp:sp modelId="{173B2FE6-F793-4EC4-809B-73A089B58E67}">
      <dsp:nvSpPr>
        <dsp:cNvPr id="0" name=""/>
        <dsp:cNvSpPr/>
      </dsp:nvSpPr>
      <dsp:spPr>
        <a:xfrm>
          <a:off x="6003809" y="330954"/>
          <a:ext cx="1436441" cy="14364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72A33-5E7A-487E-B615-D861E25B5961}">
      <dsp:nvSpPr>
        <dsp:cNvPr id="0" name=""/>
        <dsp:cNvSpPr/>
      </dsp:nvSpPr>
      <dsp:spPr>
        <a:xfrm>
          <a:off x="6309935" y="637081"/>
          <a:ext cx="824187" cy="824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3B0FB-E12A-4D51-8959-F20D42CC3C28}">
      <dsp:nvSpPr>
        <dsp:cNvPr id="0" name=""/>
        <dsp:cNvSpPr/>
      </dsp:nvSpPr>
      <dsp:spPr>
        <a:xfrm>
          <a:off x="5544618" y="2214812"/>
          <a:ext cx="235482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Estimation and model fitting corresponds to finding points on varieties or semialgebraic sets.</a:t>
          </a:r>
        </a:p>
      </dsp:txBody>
      <dsp:txXfrm>
        <a:off x="5544618" y="2214812"/>
        <a:ext cx="2354821" cy="720000"/>
      </dsp:txXfrm>
    </dsp:sp>
    <dsp:sp modelId="{5A127837-E1B2-443D-BCFB-02C15034A9F6}">
      <dsp:nvSpPr>
        <dsp:cNvPr id="0" name=""/>
        <dsp:cNvSpPr/>
      </dsp:nvSpPr>
      <dsp:spPr>
        <a:xfrm>
          <a:off x="8770724" y="330954"/>
          <a:ext cx="1436441" cy="14364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B2AE4-87DE-4696-9E2C-F5D20ECCA9E8}">
      <dsp:nvSpPr>
        <dsp:cNvPr id="0" name=""/>
        <dsp:cNvSpPr/>
      </dsp:nvSpPr>
      <dsp:spPr>
        <a:xfrm>
          <a:off x="9076851" y="637081"/>
          <a:ext cx="824187" cy="8241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2FA74-00F9-477C-A214-62C2BFFC82B5}">
      <dsp:nvSpPr>
        <dsp:cNvPr id="0" name=""/>
        <dsp:cNvSpPr/>
      </dsp:nvSpPr>
      <dsp:spPr>
        <a:xfrm>
          <a:off x="8311534" y="2214812"/>
          <a:ext cx="235482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Hypothesis testing of model fit corresponds to checking whether a point is on a given variety.</a:t>
          </a:r>
        </a:p>
      </dsp:txBody>
      <dsp:txXfrm>
        <a:off x="8311534" y="2214812"/>
        <a:ext cx="2354821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46D62-A2B2-E844-A6B6-659C7867658F}">
      <dsp:nvSpPr>
        <dsp:cNvPr id="0" name=""/>
        <dsp:cNvSpPr/>
      </dsp:nvSpPr>
      <dsp:spPr>
        <a:xfrm>
          <a:off x="2407167" y="38387"/>
          <a:ext cx="1816203" cy="1527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CBE4BA5-AB1E-664F-B86D-DE4B92D6B1B4}">
      <dsp:nvSpPr>
        <dsp:cNvPr id="0" name=""/>
        <dsp:cNvSpPr/>
      </dsp:nvSpPr>
      <dsp:spPr>
        <a:xfrm>
          <a:off x="1009794" y="468580"/>
          <a:ext cx="1796399" cy="17978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Topological Data Analysis</a:t>
          </a:r>
          <a:br>
            <a:rPr lang="en-US" sz="1400" kern="1200" dirty="0"/>
          </a:br>
          <a:r>
            <a:rPr lang="en-US" sz="1400" kern="1200" dirty="0"/>
            <a:t>Use linear algebra to compute homology on data sets measuring their clusters, holes and bubbles.</a:t>
          </a:r>
        </a:p>
      </dsp:txBody>
      <dsp:txXfrm>
        <a:off x="1009794" y="468580"/>
        <a:ext cx="1796399" cy="1797865"/>
      </dsp:txXfrm>
    </dsp:sp>
    <dsp:sp modelId="{97BEC897-413C-D84C-AC0B-48B7C6C47692}">
      <dsp:nvSpPr>
        <dsp:cNvPr id="0" name=""/>
        <dsp:cNvSpPr/>
      </dsp:nvSpPr>
      <dsp:spPr>
        <a:xfrm>
          <a:off x="6119485" y="38387"/>
          <a:ext cx="1816203" cy="1527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754843B-1E4E-844D-99AB-97464C74AF09}">
      <dsp:nvSpPr>
        <dsp:cNvPr id="0" name=""/>
        <dsp:cNvSpPr/>
      </dsp:nvSpPr>
      <dsp:spPr>
        <a:xfrm>
          <a:off x="4722358" y="468580"/>
          <a:ext cx="1796399" cy="179786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Geometric Data Analysis</a:t>
          </a:r>
          <a:br>
            <a:rPr lang="en-US" sz="1400" kern="1200" dirty="0"/>
          </a:br>
          <a:r>
            <a:rPr lang="en-US" sz="1400" kern="1200" dirty="0"/>
            <a:t>Use manifolds to estimate point cloud data.</a:t>
          </a:r>
        </a:p>
      </dsp:txBody>
      <dsp:txXfrm>
        <a:off x="4722358" y="468580"/>
        <a:ext cx="1796399" cy="1797865"/>
      </dsp:txXfrm>
    </dsp:sp>
    <dsp:sp modelId="{68480EBB-6D5C-634A-99B1-6F23FC904272}">
      <dsp:nvSpPr>
        <dsp:cNvPr id="0" name=""/>
        <dsp:cNvSpPr/>
      </dsp:nvSpPr>
      <dsp:spPr>
        <a:xfrm>
          <a:off x="2407167" y="2346776"/>
          <a:ext cx="1816203" cy="1527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F262ADD-07A5-C746-9145-143DF13F4835}">
      <dsp:nvSpPr>
        <dsp:cNvPr id="0" name=""/>
        <dsp:cNvSpPr/>
      </dsp:nvSpPr>
      <dsp:spPr>
        <a:xfrm>
          <a:off x="1009794" y="2776969"/>
          <a:ext cx="1796399" cy="17978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Information Geometry</a:t>
          </a:r>
          <a:br>
            <a:rPr lang="en-US" sz="1400" kern="1200" dirty="0"/>
          </a:br>
          <a:r>
            <a:rPr lang="en-US" sz="1400" kern="1200" dirty="0"/>
            <a:t>Use differentiable manifolds to study parametrized distributions.</a:t>
          </a:r>
        </a:p>
      </dsp:txBody>
      <dsp:txXfrm>
        <a:off x="1009794" y="2776969"/>
        <a:ext cx="1796399" cy="1797865"/>
      </dsp:txXfrm>
    </dsp:sp>
    <dsp:sp modelId="{87D83006-C11E-A046-9A7C-01E5EBC99BEF}">
      <dsp:nvSpPr>
        <dsp:cNvPr id="0" name=""/>
        <dsp:cNvSpPr/>
      </dsp:nvSpPr>
      <dsp:spPr>
        <a:xfrm>
          <a:off x="6119485" y="2346776"/>
          <a:ext cx="1816203" cy="1527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CABFB52-497A-4445-B575-9714F37009D6}">
      <dsp:nvSpPr>
        <dsp:cNvPr id="0" name=""/>
        <dsp:cNvSpPr/>
      </dsp:nvSpPr>
      <dsp:spPr>
        <a:xfrm>
          <a:off x="4722358" y="2776969"/>
          <a:ext cx="1796399" cy="179786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Algebraic Statistics</a:t>
          </a:r>
          <a:br>
            <a:rPr lang="en-US" sz="1400" kern="1200" dirty="0"/>
          </a:br>
          <a:r>
            <a:rPr lang="en-US" sz="1400" kern="1200" dirty="0"/>
            <a:t>Use algebraic geometry to study statistics – also: use category theory to study statistical models.</a:t>
          </a:r>
        </a:p>
      </dsp:txBody>
      <dsp:txXfrm>
        <a:off x="4722358" y="2776969"/>
        <a:ext cx="1796399" cy="1797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1C97A-A891-CC4F-A9D5-CB80A4CE4238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2451-4335-3F40-A9FD-8411C381F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82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52451-4335-3F40-A9FD-8411C381F7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title="Page Number Shape">
            <a:extLst>
              <a:ext uri="{FF2B5EF4-FFF2-40B4-BE49-F238E27FC236}">
                <a16:creationId xmlns:a16="http://schemas.microsoft.com/office/drawing/2014/main" id="{DD4C4B28-6B4B-4445-8535-F516D74E4AA9}"/>
              </a:ext>
            </a:extLst>
          </p:cNvPr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 title="Verticle Rule Line">
            <a:extLst>
              <a:ext uri="{FF2B5EF4-FFF2-40B4-BE49-F238E27FC236}">
                <a16:creationId xmlns:a16="http://schemas.microsoft.com/office/drawing/2014/main" id="{0CB1C732-7193-4253-8746-850D090A6B4E}"/>
              </a:ext>
            </a:extLst>
          </p:cNvPr>
          <p:cNvCxnSpPr>
            <a:cxnSpLocks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3AA199-952B-427F-A5BE-B97D25F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AA393-A876-475F-A05B-1CCAB6C1F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95621-D631-4F31-AEEF-C8574E50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t>11/17/21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E125-77AD-4E23-AFB7-C5CFDEACA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9682-B530-4F52-87B9-39464A093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4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9FCF-ACDF-495D-ACFA-15FCAC9E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786E3-AB17-427E-8EF8-7FCB671A1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3B4E9-7A16-448C-8BE6-B14941A3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11/17/21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212F5-5835-49FF-836F-5E3008A0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9D492B-E5EE-4D24-A087-57D739CFA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1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1E395-94BD-4E79-8E42-9CD4EB33C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AA8A4-66BC-4E80-ABE3-F533F82B8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A4EA6-6A1A-48ED-9D79-A438561C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11/17/21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9B2BA-9250-4EBF-8820-10BDA5C1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4475-55F3-4C46-BAE2-E4D93E9E3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5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51BD-5252-4168-A69E-C6864AE29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48EEE-19C9-493B-836D-73B9E4A0B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FA6BFE-11ED-4FB4-9F65-508B5B0F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11/17/21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F536E-BEFF-4E0D-B4EC-39DE28C67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E02AF-6FE1-4972-BD48-A82499AD6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52EE-D9FC-4E51-9BFF-141F9192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086C4-4949-4E7A-A182-6709496A1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2BC88-6A2B-4851-9568-23A4B74D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11/17/21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2CFE5-65C3-4F46-9141-4645455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1B390-4E13-4481-AC02-FF12665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7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02F8-47BB-4D30-8EFE-69C9222D9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44D33-6BF0-4205-A542-8537E351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953A83-D2BE-4015-8D64-BE93DDFE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11/17/21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A849E67-05F9-4033-B033-74D6B8C8E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FAAC6AA-CFFB-438F-9327-DDB023E2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4960CB-ABA7-4442-AB15-FE444F23C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76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48291-9C7D-407E-8D07-FA3A323EA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192D2-8BA6-4A4D-814D-AD37A2A10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6FD4BC-C948-41C4-BA24-5D26147E1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E359C-F73D-4F1B-9F9A-6D62856710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76B63AE-38FF-40DD-A543-32DD98E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686C0EB-E082-4BAB-99E8-B42F3C28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11/17/21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CB0152-BA1F-48C7-A66F-3ADB51C94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1C21B3-5CF6-415F-8295-EED3DF5C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86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0D5-4EB9-4410-A8AE-6D85F192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87FB59-BA77-4864-B9E8-99485125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11/17/21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0B-BA67-455B-B567-1473DF06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0BCF3-6FB5-4529-AA6A-A3146735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2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1315B-6865-4A5A-91C1-B7533903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11/17/21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36720-08C7-43DE-8EB5-CAB52D0E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77AF-B012-491C-AE42-22DE1203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0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183AC-72A9-43F5-A1B3-1D7A6A4C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45592-52ED-4270-ACBB-BCC528DAC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A93518-F9B5-418F-9883-BEF8359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11/17/21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7B9FFE7-C4AB-425B-9B56-E412C722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9231052-EBA8-4781-B28A-2FEA8BE5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BF9E7-F686-4FA1-9BA5-69BDD014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38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16CF06-B27C-4DC4-981D-38E3199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76E66-2CB3-4F47-97F6-077C42818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414C9F-CBBD-4D5E-A831-BC0CDFEBC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11/17/21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8DC0C8-B580-442D-8DAC-4F0F869B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D29E8-DFEE-49AB-83AF-85FF25252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AAF1B-6B6E-4D37-8F57-E403C6371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3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 title="Page Number Shape">
            <a:extLst>
              <a:ext uri="{FF2B5EF4-FFF2-40B4-BE49-F238E27FC236}">
                <a16:creationId xmlns:a16="http://schemas.microsoft.com/office/drawing/2014/main" id="{72411438-92A5-42B0-9C54-EA4FB32ACB5E}"/>
              </a:ext>
            </a:extLst>
          </p:cNvPr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56E4D8-47B6-4DEC-BD29-B3B6ED4C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F5D4C-4873-4052-A294-99CCB942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62B3-3490-46B4-A10E-33FCE4A1FB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11/17/21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4CB1-7D5F-4F52-9F99-7068F5819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F9CC9-1431-4569-B2F1-D04814955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29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emf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jpeg"/><Relationship Id="rId7" Type="http://schemas.openxmlformats.org/officeDocument/2006/relationships/image" Target="../media/image26.png"/><Relationship Id="rId1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28.emf"/><Relationship Id="rId10" Type="http://schemas.openxmlformats.org/officeDocument/2006/relationships/image" Target="../media/image27.emf"/><Relationship Id="rId9" Type="http://schemas.openxmlformats.org/officeDocument/2006/relationships/image" Target="../media/image28.png"/><Relationship Id="rId1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3.png"/><Relationship Id="rId7" Type="http://schemas.openxmlformats.org/officeDocument/2006/relationships/image" Target="../media/image330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0.png"/><Relationship Id="rId5" Type="http://schemas.openxmlformats.org/officeDocument/2006/relationships/image" Target="../media/image34.png"/><Relationship Id="rId4" Type="http://schemas.microsoft.com/office/2017/06/relationships/model3d" Target="../media/model3d2.glb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sym7020843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75.png"/><Relationship Id="rId9" Type="http://schemas.openxmlformats.org/officeDocument/2006/relationships/image" Target="../media/image7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mbridge.org/9781108838658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86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1219A-9DB3-144E-8A4A-4856ADF92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584" y="893935"/>
            <a:ext cx="6202267" cy="3339390"/>
          </a:xfrm>
        </p:spPr>
        <p:txBody>
          <a:bodyPr anchor="b">
            <a:normAutofit/>
          </a:bodyPr>
          <a:lstStyle/>
          <a:p>
            <a:r>
              <a:rPr lang="en-US" sz="5600" dirty="0"/>
              <a:t>Geometry and Topology in Data Science and Machine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8F50E-441D-7845-BCD0-37326FE45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1582" y="4458488"/>
            <a:ext cx="7050397" cy="1328163"/>
          </a:xfrm>
        </p:spPr>
        <p:txBody>
          <a:bodyPr anchor="t">
            <a:normAutofit fontScale="92500"/>
          </a:bodyPr>
          <a:lstStyle/>
          <a:p>
            <a:r>
              <a:rPr lang="en-US" dirty="0"/>
              <a:t>Mikael Vejdemo-Johansson</a:t>
            </a:r>
          </a:p>
          <a:p>
            <a:r>
              <a:rPr lang="en-US" dirty="0"/>
              <a:t>CUNY College of Staten Island – Mathematics</a:t>
            </a:r>
          </a:p>
          <a:p>
            <a:r>
              <a:rPr lang="en-US" dirty="0"/>
              <a:t>CUNY Graduate Center – Computer Science / Data Science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5F769-9AE8-4905-9990-45445A039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32" r="30084" b="2"/>
          <a:stretch/>
        </p:blipFill>
        <p:spPr>
          <a:xfrm>
            <a:off x="20" y="10"/>
            <a:ext cx="4635294" cy="6857990"/>
          </a:xfrm>
          <a:prstGeom prst="rect">
            <a:avLst/>
          </a:prstGeom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34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B8EE7-2962-6944-9110-46456A7A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</p:spPr>
        <p:txBody>
          <a:bodyPr>
            <a:normAutofit/>
          </a:bodyPr>
          <a:lstStyle/>
          <a:p>
            <a:r>
              <a:rPr lang="en-US" dirty="0"/>
              <a:t>Shape matters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E28E80-59C7-4175-93FA-B5F52391B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ube with solid fill">
            <a:extLst>
              <a:ext uri="{FF2B5EF4-FFF2-40B4-BE49-F238E27FC236}">
                <a16:creationId xmlns:a16="http://schemas.microsoft.com/office/drawing/2014/main" id="{BCFE5E48-300B-4356-92A5-E1BC4088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1276" y="1731476"/>
            <a:ext cx="3434963" cy="343496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7B8ED-E091-6745-93BA-493F66889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3309582"/>
            <a:ext cx="5312254" cy="2485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Linear Regression assumes data is (close to) an affine hyperplane.</a:t>
            </a:r>
          </a:p>
          <a:p>
            <a:pPr marL="0" indent="0">
              <a:buNone/>
            </a:pPr>
            <a:r>
              <a:rPr lang="en-US" dirty="0"/>
              <a:t>We have diagnostics to discover if this assumption is bad, and plans for when it is.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23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B8EE7-2962-6944-9110-46456A7A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</p:spPr>
        <p:txBody>
          <a:bodyPr>
            <a:normAutofit/>
          </a:bodyPr>
          <a:lstStyle/>
          <a:p>
            <a:r>
              <a:rPr lang="en-US" dirty="0"/>
              <a:t>Shape matters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E28E80-59C7-4175-93FA-B5F52391B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ube with solid fill">
            <a:extLst>
              <a:ext uri="{FF2B5EF4-FFF2-40B4-BE49-F238E27FC236}">
                <a16:creationId xmlns:a16="http://schemas.microsoft.com/office/drawing/2014/main" id="{BCFE5E48-300B-4356-92A5-E1BC4088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1276" y="1731476"/>
            <a:ext cx="3434963" cy="343496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7B8ED-E091-6745-93BA-493F66889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3309582"/>
            <a:ext cx="5312254" cy="3064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Machine Learning toolkits come with, inter alia, Decision Boundaries that may or may not have desirable properties: </a:t>
            </a:r>
          </a:p>
          <a:p>
            <a:pPr marL="0" indent="0">
              <a:buNone/>
            </a:pPr>
            <a:r>
              <a:rPr lang="en-US" dirty="0"/>
              <a:t>Continuous? Smooth? Connected? Piece-wise linear?</a:t>
            </a:r>
          </a:p>
          <a:p>
            <a:pPr marL="0" indent="0">
              <a:buNone/>
            </a:pPr>
            <a:r>
              <a:rPr lang="en-US" dirty="0"/>
              <a:t>We have approaches to measure the shapes of these Decision Boundaries.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B8EE7-2962-6944-9110-46456A7A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</p:spPr>
        <p:txBody>
          <a:bodyPr>
            <a:normAutofit/>
          </a:bodyPr>
          <a:lstStyle/>
          <a:p>
            <a:r>
              <a:rPr lang="en-US" dirty="0"/>
              <a:t>Shape matters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E28E80-59C7-4175-93FA-B5F52391B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ube with solid fill">
            <a:extLst>
              <a:ext uri="{FF2B5EF4-FFF2-40B4-BE49-F238E27FC236}">
                <a16:creationId xmlns:a16="http://schemas.microsoft.com/office/drawing/2014/main" id="{BCFE5E48-300B-4356-92A5-E1BC4088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1276" y="1731476"/>
            <a:ext cx="3434963" cy="343496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7B8ED-E091-6745-93BA-493F66889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3309582"/>
            <a:ext cx="5312254" cy="2485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expanding our toolboxes, we want to control, and preferably limit, the implicit assumptions that our new tools place on our data.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94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B6FC5-071C-924D-BC53-7D45903E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</p:spPr>
        <p:txBody>
          <a:bodyPr>
            <a:normAutofit/>
          </a:bodyPr>
          <a:lstStyle/>
          <a:p>
            <a:r>
              <a:rPr lang="en-US" sz="3300" dirty="0"/>
              <a:t>Data has shape.</a:t>
            </a:r>
            <a:br>
              <a:rPr lang="en-US" sz="3300" dirty="0"/>
            </a:br>
            <a:r>
              <a:rPr lang="en-US" sz="3300" dirty="0"/>
              <a:t>Shape matters.</a:t>
            </a:r>
            <a:br>
              <a:rPr lang="en-US" sz="3300" dirty="0"/>
            </a:br>
            <a:r>
              <a:rPr lang="en-US" sz="3300" dirty="0"/>
              <a:t>How do we measure shape?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E28E80-59C7-4175-93FA-B5F52391B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ircular Flowchart">
            <a:extLst>
              <a:ext uri="{FF2B5EF4-FFF2-40B4-BE49-F238E27FC236}">
                <a16:creationId xmlns:a16="http://schemas.microsoft.com/office/drawing/2014/main" id="{9636C452-B844-4E8E-B997-0B7019826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276" y="1731476"/>
            <a:ext cx="3434963" cy="343496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26B9-B686-FF42-AD27-55043208E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3309582"/>
            <a:ext cx="5312254" cy="3293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talk describes four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Topological Data Analysis</a:t>
            </a:r>
            <a:br>
              <a:rPr lang="en-US" dirty="0"/>
            </a:br>
            <a:r>
              <a:rPr lang="en-US" dirty="0"/>
              <a:t>Use algebraic topology, especially homology, to study shapes.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Geometric Data Analysis</a:t>
            </a:r>
            <a:br>
              <a:rPr lang="en-US" dirty="0"/>
            </a:br>
            <a:r>
              <a:rPr lang="en-US" dirty="0"/>
              <a:t>Use Riemannian geometry, Differential geometry, and manifolds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6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B6FC5-071C-924D-BC53-7D45903E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</p:spPr>
        <p:txBody>
          <a:bodyPr>
            <a:normAutofit/>
          </a:bodyPr>
          <a:lstStyle/>
          <a:p>
            <a:r>
              <a:rPr lang="en-US" sz="3300" dirty="0"/>
              <a:t>Data has shape.</a:t>
            </a:r>
            <a:br>
              <a:rPr lang="en-US" sz="3300" dirty="0"/>
            </a:br>
            <a:r>
              <a:rPr lang="en-US" sz="3300" dirty="0"/>
              <a:t>Shape matters.</a:t>
            </a:r>
            <a:br>
              <a:rPr lang="en-US" sz="3300" dirty="0"/>
            </a:br>
            <a:r>
              <a:rPr lang="en-US" sz="3300" dirty="0"/>
              <a:t>How do we measure shape?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E28E80-59C7-4175-93FA-B5F52391B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ircular Flowchart">
            <a:extLst>
              <a:ext uri="{FF2B5EF4-FFF2-40B4-BE49-F238E27FC236}">
                <a16:creationId xmlns:a16="http://schemas.microsoft.com/office/drawing/2014/main" id="{9636C452-B844-4E8E-B997-0B7019826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276" y="1731476"/>
            <a:ext cx="3434963" cy="343496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26B9-B686-FF42-AD27-55043208E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3309582"/>
            <a:ext cx="5312254" cy="3293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talk describes four approaches: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Information Geometry</a:t>
            </a:r>
            <a:br>
              <a:rPr lang="en-US" dirty="0"/>
            </a:br>
            <a:r>
              <a:rPr lang="en-US" dirty="0"/>
              <a:t>Model families in classical statistics have fruitful </a:t>
            </a:r>
            <a:r>
              <a:rPr lang="en-US" dirty="0" err="1"/>
              <a:t>differentical</a:t>
            </a:r>
            <a:r>
              <a:rPr lang="en-US" dirty="0"/>
              <a:t> geometrical properties.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Algebraic Statistics</a:t>
            </a:r>
            <a:br>
              <a:rPr lang="en-US" dirty="0"/>
            </a:br>
            <a:r>
              <a:rPr lang="en-US" dirty="0"/>
              <a:t>Classic statistical constructions, model families, </a:t>
            </a:r>
            <a:r>
              <a:rPr lang="en-US" dirty="0" err="1"/>
              <a:t>etc</a:t>
            </a:r>
            <a:r>
              <a:rPr lang="en-US" dirty="0"/>
              <a:t> can have fruitful algebraic geometrical interpretations.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64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AF9319C-2D9B-4868-AEAE-37298EA0F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62CAF-5468-3243-88A4-DC35B637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28811"/>
            <a:ext cx="3447288" cy="33422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1" kern="1200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Topological Data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284F3-C0A9-5E4D-A3F7-BBCCCBB0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3" y="4660288"/>
            <a:ext cx="3447287" cy="11263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7" name="Graphic 6" descr="Connections with solid fill">
            <a:extLst>
              <a:ext uri="{FF2B5EF4-FFF2-40B4-BE49-F238E27FC236}">
                <a16:creationId xmlns:a16="http://schemas.microsoft.com/office/drawing/2014/main" id="{3AEBB25D-CF73-48C8-A27A-5CC636286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87779" y="1128811"/>
            <a:ext cx="4657841" cy="4657841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32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22AC-A98D-3F40-962F-5398D699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 Data with (Simplicial) Complexes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BF19E-CC05-684F-B1BE-490CCAE83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TDA has several popular approaches for data analysis. All of them build on representing data as a discrete topological space (</a:t>
            </a:r>
            <a:r>
              <a:rPr lang="en-US" dirty="0" err="1"/>
              <a:t>ie</a:t>
            </a:r>
            <a:r>
              <a:rPr lang="en-US" dirty="0"/>
              <a:t> simplicial complex):</a:t>
            </a:r>
          </a:p>
          <a:p>
            <a:r>
              <a:rPr lang="en-US" dirty="0"/>
              <a:t>(Persistent) Homology</a:t>
            </a:r>
          </a:p>
          <a:p>
            <a:r>
              <a:rPr lang="en-US" dirty="0"/>
              <a:t>(Persistent) </a:t>
            </a:r>
            <a:r>
              <a:rPr lang="en-US" dirty="0" err="1"/>
              <a:t>Cohomology</a:t>
            </a:r>
            <a:endParaRPr lang="en-US" dirty="0"/>
          </a:p>
          <a:p>
            <a:r>
              <a:rPr lang="en-US" dirty="0"/>
              <a:t>Mapper</a:t>
            </a:r>
          </a:p>
          <a:p>
            <a:pPr marL="0" indent="0">
              <a:buNone/>
            </a:pPr>
            <a:r>
              <a:rPr lang="en-US" dirty="0"/>
              <a:t>Homology uses linear algebra to find </a:t>
            </a:r>
            <a:r>
              <a:rPr lang="en-US" i="1" dirty="0"/>
              <a:t>holes</a:t>
            </a:r>
            <a:r>
              <a:rPr lang="en-US" dirty="0"/>
              <a:t> (…or bubbles, or higher-dimensional analogues)</a:t>
            </a:r>
          </a:p>
          <a:p>
            <a:pPr marL="0" indent="0">
              <a:buNone/>
            </a:pPr>
            <a:r>
              <a:rPr lang="en-US" dirty="0" err="1"/>
              <a:t>Cohomology</a:t>
            </a:r>
            <a:r>
              <a:rPr lang="en-US" dirty="0"/>
              <a:t> is the linear dual of homology, faster to compute, and can find </a:t>
            </a:r>
            <a:r>
              <a:rPr lang="en-US" i="1" dirty="0"/>
              <a:t>circular coordinates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Mapper constructs a simplicial complex model from data equipped with a </a:t>
            </a:r>
            <a:r>
              <a:rPr lang="en-US" i="1" dirty="0"/>
              <a:t>lens function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812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34D3D-E1D6-BC4B-A2AE-88D8D14FE09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simplest construction to </a:t>
                </a:r>
                <a:r>
                  <a:rPr lang="en-US" i="1" dirty="0"/>
                  <a:t>topologize</a:t>
                </a:r>
                <a:r>
                  <a:rPr lang="en-US" dirty="0"/>
                  <a:t> data is the </a:t>
                </a:r>
                <a:r>
                  <a:rPr lang="en-US" dirty="0" err="1"/>
                  <a:t>Čech</a:t>
                </a:r>
                <a:r>
                  <a:rPr lang="en-US" dirty="0"/>
                  <a:t> complex at scale 𝜀:</a:t>
                </a:r>
              </a:p>
              <a:p>
                <a:r>
                  <a:rPr lang="en-US" dirty="0"/>
                  <a:t>Vertices are the data points</a:t>
                </a:r>
              </a:p>
              <a:p>
                <a:r>
                  <a:rPr lang="en-US" dirty="0"/>
                  <a:t>Connect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if the intersection of balls with radius 𝜀 centered at the vertices is non-empty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34D3D-E1D6-BC4B-A2AE-88D8D14FE0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14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0945952-4BA9-404E-B415-3DA7FEBE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Persistence:</a:t>
            </a:r>
            <a:br>
              <a:rPr lang="en-US" dirty="0"/>
            </a:br>
            <a:r>
              <a:rPr lang="en-US" dirty="0"/>
              <a:t>Simplicial Complexes from Data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16E4DE4-40BB-184E-8031-E710D7C00A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4054" y="2544677"/>
            <a:ext cx="4313324" cy="43133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F25234-1EA3-4A47-8C5F-2663C49C3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053" y="2527299"/>
            <a:ext cx="4313323" cy="43133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4E3949-4AFD-3A41-B412-EE0E86DE33F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4054" y="2544677"/>
            <a:ext cx="4313324" cy="431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34D3D-E1D6-BC4B-A2AE-88D8D14FE09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most common construction to </a:t>
                </a:r>
                <a:r>
                  <a:rPr lang="en-US" i="1" dirty="0"/>
                  <a:t>topologize</a:t>
                </a:r>
                <a:r>
                  <a:rPr lang="en-US" dirty="0"/>
                  <a:t> data is the </a:t>
                </a:r>
                <a:r>
                  <a:rPr lang="en-US" dirty="0" err="1"/>
                  <a:t>Vietoris</a:t>
                </a:r>
                <a:r>
                  <a:rPr lang="en-US" dirty="0"/>
                  <a:t>-Rips complex at scale 𝜀:</a:t>
                </a:r>
              </a:p>
              <a:p>
                <a:r>
                  <a:rPr lang="en-US" dirty="0"/>
                  <a:t>Vertices are the data points</a:t>
                </a:r>
              </a:p>
              <a:p>
                <a:r>
                  <a:rPr lang="en-US" dirty="0"/>
                  <a:t>Connect vertices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if the pair-wise distances between vertices is &lt;𝜀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E34D3D-E1D6-BC4B-A2AE-88D8D14FE0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14" t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0945952-4BA9-404E-B415-3DA7FEBE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Persistence:</a:t>
            </a:r>
            <a:br>
              <a:rPr lang="en-US" dirty="0"/>
            </a:br>
            <a:r>
              <a:rPr lang="en-US" dirty="0"/>
              <a:t>Simplicial Complexes from Data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DDDD3B2-5079-0D46-89F7-59527A938D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4000" y="2545200"/>
            <a:ext cx="4312800" cy="4312800"/>
          </a:xfrm>
          <a:prstGeom prst="rect">
            <a:avLst/>
          </a:prstGeom>
        </p:spPr>
      </p:pic>
      <p:sp>
        <p:nvSpPr>
          <p:cNvPr id="6" name="Donut 5">
            <a:extLst>
              <a:ext uri="{FF2B5EF4-FFF2-40B4-BE49-F238E27FC236}">
                <a16:creationId xmlns:a16="http://schemas.microsoft.com/office/drawing/2014/main" id="{B3C143EE-A970-E24D-9AC2-41D660C51928}"/>
              </a:ext>
            </a:extLst>
          </p:cNvPr>
          <p:cNvSpPr/>
          <p:nvPr/>
        </p:nvSpPr>
        <p:spPr>
          <a:xfrm>
            <a:off x="8481848" y="3528943"/>
            <a:ext cx="746235" cy="748768"/>
          </a:xfrm>
          <a:prstGeom prst="donut">
            <a:avLst>
              <a:gd name="adj" fmla="val 5857"/>
            </a:avLst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7DF370-6DF1-B94B-966F-69A3365E4FB3}"/>
              </a:ext>
            </a:extLst>
          </p:cNvPr>
          <p:cNvSpPr txBox="1"/>
          <p:nvPr/>
        </p:nvSpPr>
        <p:spPr>
          <a:xfrm>
            <a:off x="9722069" y="3100552"/>
            <a:ext cx="22638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Vietoris</a:t>
            </a:r>
            <a:r>
              <a:rPr lang="en-US" dirty="0"/>
              <a:t>-Rips complex is the </a:t>
            </a:r>
            <a:r>
              <a:rPr lang="en-US" i="1" dirty="0"/>
              <a:t>clique complex</a:t>
            </a:r>
            <a:r>
              <a:rPr lang="en-US" dirty="0"/>
              <a:t> of the </a:t>
            </a:r>
            <a:r>
              <a:rPr lang="en-US" dirty="0" err="1"/>
              <a:t>Čech</a:t>
            </a:r>
            <a:r>
              <a:rPr lang="en-US" dirty="0"/>
              <a:t> complex:</a:t>
            </a:r>
          </a:p>
          <a:p>
            <a:r>
              <a:rPr lang="en-US" dirty="0"/>
              <a:t>Add triangles (and tetrahedra, and higher simplices) for all cliques in the underlying graph.</a:t>
            </a:r>
          </a:p>
        </p:txBody>
      </p:sp>
    </p:spTree>
    <p:extLst>
      <p:ext uri="{BB962C8B-B14F-4D97-AF65-F5344CB8AC3E}">
        <p14:creationId xmlns:p14="http://schemas.microsoft.com/office/powerpoint/2010/main" val="112788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FD5AA-1801-7C44-9050-27FADA240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58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With a simplicial complex in place, we can compute its </a:t>
            </a:r>
            <a:r>
              <a:rPr lang="en-US" i="1" dirty="0"/>
              <a:t>homology</a:t>
            </a:r>
            <a:r>
              <a:rPr lang="en-US" dirty="0"/>
              <a:t> – a vector space measuring </a:t>
            </a:r>
            <a:r>
              <a:rPr lang="en-US" i="1" dirty="0"/>
              <a:t>holes</a:t>
            </a:r>
            <a:r>
              <a:rPr lang="en-US" dirty="0"/>
              <a:t> and </a:t>
            </a:r>
            <a:r>
              <a:rPr lang="en-US" i="1" dirty="0"/>
              <a:t>bubbles</a:t>
            </a:r>
            <a:r>
              <a:rPr lang="en-US" dirty="0"/>
              <a:t> in the simplicial complex.</a:t>
            </a:r>
          </a:p>
          <a:p>
            <a:pPr marL="0" indent="0">
              <a:buNone/>
            </a:pPr>
            <a:r>
              <a:rPr lang="en-US" dirty="0"/>
              <a:t>Break up the complex into building blocks.</a:t>
            </a:r>
          </a:p>
          <a:p>
            <a:pPr marL="0" indent="0">
              <a:buNone/>
            </a:pPr>
            <a:r>
              <a:rPr lang="en-US" dirty="0"/>
              <a:t>Create vector spaces – one for each dimension – with the simplices as abstract basis set: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F2666A-9A9E-B742-B3FB-19FFC53C8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Persistence:</a:t>
            </a:r>
            <a:br>
              <a:rPr lang="en-US" dirty="0"/>
            </a:br>
            <a:r>
              <a:rPr lang="en-US" dirty="0"/>
              <a:t>Homology:</a:t>
            </a:r>
            <a:br>
              <a:rPr lang="en-US" dirty="0"/>
            </a:br>
            <a:r>
              <a:rPr lang="en-US" dirty="0"/>
              <a:t>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59ECBF-E01C-374E-8268-FEEDFE76B325}"/>
                  </a:ext>
                </a:extLst>
              </p:cNvPr>
              <p:cNvSpPr txBox="1"/>
              <p:nvPr/>
            </p:nvSpPr>
            <p:spPr>
              <a:xfrm>
                <a:off x="9786442" y="2629900"/>
                <a:ext cx="588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59ECBF-E01C-374E-8268-FEEDFE76B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442" y="2629900"/>
                <a:ext cx="5885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2C5492-5F74-A347-933B-3507271AC7DB}"/>
                  </a:ext>
                </a:extLst>
              </p:cNvPr>
              <p:cNvSpPr txBox="1"/>
              <p:nvPr/>
            </p:nvSpPr>
            <p:spPr>
              <a:xfrm>
                <a:off x="10252839" y="2629900"/>
                <a:ext cx="588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2C5492-5F74-A347-933B-3507271AC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839" y="2629900"/>
                <a:ext cx="58858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2C33C6-78C2-9045-9B36-294566E44F5B}"/>
                  </a:ext>
                </a:extLst>
              </p:cNvPr>
              <p:cNvSpPr txBox="1"/>
              <p:nvPr/>
            </p:nvSpPr>
            <p:spPr>
              <a:xfrm>
                <a:off x="10719237" y="2629900"/>
                <a:ext cx="588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C2C33C6-78C2-9045-9B36-294566E44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9237" y="2629900"/>
                <a:ext cx="58858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4FE7146-8B2E-8544-A6FF-91C6FA8361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03022" y="2599403"/>
            <a:ext cx="4572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19180E-E0E6-7841-B33E-CC26C85DD1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3022" y="2599403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094FC9-480D-824A-90E1-98D9A1F037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3022" y="2599403"/>
            <a:ext cx="4572000" cy="457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7815F8-775F-B746-9B8B-D674F51156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3022" y="2599403"/>
            <a:ext cx="4572000" cy="457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8101EC-30DC-004E-B71F-9DDB9CBBE8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03022" y="259940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1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4E586-4BB6-4C46-81D1-EA3A831F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74056"/>
          </a:xfrm>
        </p:spPr>
        <p:txBody>
          <a:bodyPr anchor="b">
            <a:normAutofit/>
          </a:bodyPr>
          <a:lstStyle/>
          <a:p>
            <a:r>
              <a:rPr lang="en-US" dirty="0"/>
              <a:t>Roadmap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9DFFF8FB-ED82-46FE-AB7C-1ED6AAE68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726815"/>
              </p:ext>
            </p:extLst>
          </p:nvPr>
        </p:nvGraphicFramePr>
        <p:xfrm>
          <a:off x="1874894" y="1629343"/>
          <a:ext cx="8436113" cy="480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3055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06CD54-B8B2-C048-9751-4840772535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boundary of a simplex is built out of simplices 1 dimension lower.</a:t>
            </a:r>
          </a:p>
          <a:p>
            <a:pPr marL="0" indent="0">
              <a:buNone/>
            </a:pPr>
            <a:r>
              <a:rPr lang="en-US" dirty="0"/>
              <a:t>We can define a linear map by sending each simplex to a linear combination of its boundary simplices with alternating signs – then extend linearly.</a:t>
            </a:r>
          </a:p>
          <a:p>
            <a:pPr marL="0" indent="0">
              <a:buNone/>
            </a:pPr>
            <a:r>
              <a:rPr lang="en-US" dirty="0"/>
              <a:t>This defines the </a:t>
            </a:r>
            <a:r>
              <a:rPr lang="en-US" i="1" dirty="0"/>
              <a:t>boundary map</a:t>
            </a:r>
            <a:r>
              <a:rPr lang="en-US" dirty="0"/>
              <a:t> ∂.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D66777-D0D0-0742-8261-16205685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Persistence:</a:t>
            </a:r>
            <a:br>
              <a:rPr lang="en-US" dirty="0"/>
            </a:br>
            <a:r>
              <a:rPr lang="en-US" dirty="0"/>
              <a:t>Homology:</a:t>
            </a:r>
            <a:br>
              <a:rPr lang="en-US" dirty="0"/>
            </a:br>
            <a:r>
              <a:rPr lang="en-US" dirty="0"/>
              <a:t>Boundary Map</a:t>
            </a:r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CA4876F6-31BF-894C-9818-A1602BD22B3F}"/>
              </a:ext>
            </a:extLst>
          </p:cNvPr>
          <p:cNvSpPr/>
          <p:nvPr/>
        </p:nvSpPr>
        <p:spPr>
          <a:xfrm>
            <a:off x="4331943" y="3429000"/>
            <a:ext cx="1705409" cy="1470180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88477AA-7247-474C-AA51-8C5FD304AF3D}"/>
              </a:ext>
            </a:extLst>
          </p:cNvPr>
          <p:cNvCxnSpPr/>
          <p:nvPr/>
        </p:nvCxnSpPr>
        <p:spPr>
          <a:xfrm>
            <a:off x="6474372" y="4164090"/>
            <a:ext cx="903890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C19163-ADA0-D147-88EE-C2BBE912BA10}"/>
              </a:ext>
            </a:extLst>
          </p:cNvPr>
          <p:cNvCxnSpPr/>
          <p:nvPr/>
        </p:nvCxnSpPr>
        <p:spPr>
          <a:xfrm flipH="1">
            <a:off x="7301431" y="3594538"/>
            <a:ext cx="861848" cy="1304642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us 9">
            <a:extLst>
              <a:ext uri="{FF2B5EF4-FFF2-40B4-BE49-F238E27FC236}">
                <a16:creationId xmlns:a16="http://schemas.microsoft.com/office/drawing/2014/main" id="{7236472B-9AB1-DC4B-9BB4-D65CC5760492}"/>
              </a:ext>
            </a:extLst>
          </p:cNvPr>
          <p:cNvSpPr/>
          <p:nvPr/>
        </p:nvSpPr>
        <p:spPr>
          <a:xfrm>
            <a:off x="8107469" y="3789659"/>
            <a:ext cx="914400" cy="914400"/>
          </a:xfrm>
          <a:prstGeom prst="mathPl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D8DE033-1E0F-B945-93A7-04B3F6E3C952}"/>
              </a:ext>
            </a:extLst>
          </p:cNvPr>
          <p:cNvCxnSpPr>
            <a:cxnSpLocks/>
          </p:cNvCxnSpPr>
          <p:nvPr/>
        </p:nvCxnSpPr>
        <p:spPr>
          <a:xfrm>
            <a:off x="8842772" y="3594538"/>
            <a:ext cx="806038" cy="121920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EE4BB0-3ADD-3342-A112-D1EEAD7EBA14}"/>
              </a:ext>
            </a:extLst>
          </p:cNvPr>
          <p:cNvCxnSpPr>
            <a:cxnSpLocks/>
          </p:cNvCxnSpPr>
          <p:nvPr/>
        </p:nvCxnSpPr>
        <p:spPr>
          <a:xfrm>
            <a:off x="10563210" y="4899180"/>
            <a:ext cx="1269809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F7A5EA-3452-A449-8338-596E3E0289ED}"/>
              </a:ext>
            </a:extLst>
          </p:cNvPr>
          <p:cNvCxnSpPr>
            <a:cxnSpLocks/>
          </p:cNvCxnSpPr>
          <p:nvPr/>
        </p:nvCxnSpPr>
        <p:spPr>
          <a:xfrm>
            <a:off x="4440935" y="5881897"/>
            <a:ext cx="1269809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BD7BDD-5E31-6743-9D4D-CC52C09071E4}"/>
              </a:ext>
            </a:extLst>
          </p:cNvPr>
          <p:cNvCxnSpPr/>
          <p:nvPr/>
        </p:nvCxnSpPr>
        <p:spPr>
          <a:xfrm>
            <a:off x="6397541" y="5847104"/>
            <a:ext cx="903890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54E7AE-643A-5349-8DA0-1F8FD383A8EC}"/>
              </a:ext>
            </a:extLst>
          </p:cNvPr>
          <p:cNvCxnSpPr>
            <a:cxnSpLocks/>
          </p:cNvCxnSpPr>
          <p:nvPr/>
        </p:nvCxnSpPr>
        <p:spPr>
          <a:xfrm>
            <a:off x="7619052" y="5863143"/>
            <a:ext cx="1269809" cy="0"/>
          </a:xfrm>
          <a:prstGeom prst="line">
            <a:avLst/>
          </a:prstGeom>
          <a:ln w="63500">
            <a:solidFill>
              <a:schemeClr val="bg2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F7A27F3-E088-C948-BDA0-F5C429560A4F}"/>
              </a:ext>
            </a:extLst>
          </p:cNvPr>
          <p:cNvSpPr/>
          <p:nvPr/>
        </p:nvSpPr>
        <p:spPr>
          <a:xfrm>
            <a:off x="7504386" y="5749159"/>
            <a:ext cx="227969" cy="2279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825BB9-E487-D04A-96A4-6C6CC9390640}"/>
              </a:ext>
            </a:extLst>
          </p:cNvPr>
          <p:cNvCxnSpPr>
            <a:cxnSpLocks/>
          </p:cNvCxnSpPr>
          <p:nvPr/>
        </p:nvCxnSpPr>
        <p:spPr>
          <a:xfrm>
            <a:off x="10061971" y="5847104"/>
            <a:ext cx="1269809" cy="0"/>
          </a:xfrm>
          <a:prstGeom prst="line">
            <a:avLst/>
          </a:prstGeom>
          <a:ln w="63500">
            <a:solidFill>
              <a:schemeClr val="bg2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8F13B7A3-D904-9040-94EB-E1E088D8B8C8}"/>
              </a:ext>
            </a:extLst>
          </p:cNvPr>
          <p:cNvSpPr/>
          <p:nvPr/>
        </p:nvSpPr>
        <p:spPr>
          <a:xfrm>
            <a:off x="11198114" y="5733119"/>
            <a:ext cx="227969" cy="2279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inus 23">
            <a:extLst>
              <a:ext uri="{FF2B5EF4-FFF2-40B4-BE49-F238E27FC236}">
                <a16:creationId xmlns:a16="http://schemas.microsoft.com/office/drawing/2014/main" id="{23C0BB42-3641-544D-87C2-E7C251702E9C}"/>
              </a:ext>
            </a:extLst>
          </p:cNvPr>
          <p:cNvSpPr/>
          <p:nvPr/>
        </p:nvSpPr>
        <p:spPr>
          <a:xfrm>
            <a:off x="9701362" y="3789659"/>
            <a:ext cx="914400" cy="914400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>
            <a:extLst>
              <a:ext uri="{FF2B5EF4-FFF2-40B4-BE49-F238E27FC236}">
                <a16:creationId xmlns:a16="http://schemas.microsoft.com/office/drawing/2014/main" id="{28D8F9A9-F066-9240-8BF8-01BB1C6BB4B5}"/>
              </a:ext>
            </a:extLst>
          </p:cNvPr>
          <p:cNvSpPr/>
          <p:nvPr/>
        </p:nvSpPr>
        <p:spPr>
          <a:xfrm>
            <a:off x="8997169" y="5376721"/>
            <a:ext cx="914400" cy="914400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70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B7EA0A-F2B3-C643-9B5A-0D2A680147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path of edges, the end-points appear in the boundary with opposite signs, cancelling each other out.</a:t>
            </a:r>
          </a:p>
          <a:p>
            <a:pPr marL="0" indent="0">
              <a:buNone/>
            </a:pPr>
            <a:r>
              <a:rPr lang="en-US" dirty="0"/>
              <a:t>If end-points coincide (</a:t>
            </a:r>
            <a:r>
              <a:rPr lang="en-US" dirty="0" err="1"/>
              <a:t>ie</a:t>
            </a:r>
            <a:r>
              <a:rPr lang="en-US" dirty="0"/>
              <a:t> path forms a cycle), then the boundary is 0.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32023B-5505-124E-A88C-CC7FF8C80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Persistence:</a:t>
            </a:r>
            <a:br>
              <a:rPr lang="en-US" dirty="0"/>
            </a:br>
            <a:r>
              <a:rPr lang="en-US" dirty="0"/>
              <a:t>Homology:</a:t>
            </a:r>
            <a:br>
              <a:rPr lang="en-US" dirty="0"/>
            </a:br>
            <a:r>
              <a:rPr lang="en-US" dirty="0"/>
              <a:t>Boundary Map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71F81A-6E69-DE41-A111-0FFAD1AC4AA9}"/>
              </a:ext>
            </a:extLst>
          </p:cNvPr>
          <p:cNvCxnSpPr/>
          <p:nvPr/>
        </p:nvCxnSpPr>
        <p:spPr>
          <a:xfrm flipV="1">
            <a:off x="693367" y="5225114"/>
            <a:ext cx="1187669" cy="1082565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F363CD-B5F9-B748-86D4-72D8D9A45C86}"/>
              </a:ext>
            </a:extLst>
          </p:cNvPr>
          <p:cNvCxnSpPr/>
          <p:nvPr/>
        </p:nvCxnSpPr>
        <p:spPr>
          <a:xfrm>
            <a:off x="1881036" y="5225114"/>
            <a:ext cx="735724" cy="1082565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AEE301-DE01-2144-BDB3-CAD85E02B6E2}"/>
              </a:ext>
            </a:extLst>
          </p:cNvPr>
          <p:cNvCxnSpPr/>
          <p:nvPr/>
        </p:nvCxnSpPr>
        <p:spPr>
          <a:xfrm flipV="1">
            <a:off x="2616760" y="5225114"/>
            <a:ext cx="956441" cy="1082565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4B7305-B73B-824D-B897-015150397CCF}"/>
              </a:ext>
            </a:extLst>
          </p:cNvPr>
          <p:cNvCxnSpPr/>
          <p:nvPr/>
        </p:nvCxnSpPr>
        <p:spPr>
          <a:xfrm>
            <a:off x="3767642" y="5551456"/>
            <a:ext cx="903890" cy="0"/>
          </a:xfrm>
          <a:prstGeom prst="straightConnector1">
            <a:avLst/>
          </a:prstGeom>
          <a:ln w="635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E4B027-8D3B-2D45-A03D-C2C4B21A2BA8}"/>
              </a:ext>
            </a:extLst>
          </p:cNvPr>
          <p:cNvCxnSpPr/>
          <p:nvPr/>
        </p:nvCxnSpPr>
        <p:spPr>
          <a:xfrm flipV="1">
            <a:off x="4524703" y="5225114"/>
            <a:ext cx="1187669" cy="1082565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2DE89C-FD83-D94D-9B7D-254C27824276}"/>
              </a:ext>
            </a:extLst>
          </p:cNvPr>
          <p:cNvCxnSpPr/>
          <p:nvPr/>
        </p:nvCxnSpPr>
        <p:spPr>
          <a:xfrm>
            <a:off x="5712372" y="5225114"/>
            <a:ext cx="735724" cy="1082565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929ACC2-CC66-874E-B4C0-F21D74C2FBBE}"/>
              </a:ext>
            </a:extLst>
          </p:cNvPr>
          <p:cNvCxnSpPr/>
          <p:nvPr/>
        </p:nvCxnSpPr>
        <p:spPr>
          <a:xfrm flipV="1">
            <a:off x="6448096" y="5225114"/>
            <a:ext cx="956441" cy="1082565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156840-2887-CC4D-AB8F-E110D67EF9B4}"/>
              </a:ext>
            </a:extLst>
          </p:cNvPr>
          <p:cNvCxnSpPr/>
          <p:nvPr/>
        </p:nvCxnSpPr>
        <p:spPr>
          <a:xfrm flipV="1">
            <a:off x="8755433" y="5225114"/>
            <a:ext cx="1187669" cy="1082565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B9AF8F-C7C4-CF47-B14E-B2BF4B5726F7}"/>
              </a:ext>
            </a:extLst>
          </p:cNvPr>
          <p:cNvCxnSpPr/>
          <p:nvPr/>
        </p:nvCxnSpPr>
        <p:spPr>
          <a:xfrm>
            <a:off x="9943102" y="5225114"/>
            <a:ext cx="735724" cy="1082565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99FBA3-75A2-7B44-BD26-9B4D721B1F49}"/>
              </a:ext>
            </a:extLst>
          </p:cNvPr>
          <p:cNvCxnSpPr/>
          <p:nvPr/>
        </p:nvCxnSpPr>
        <p:spPr>
          <a:xfrm flipV="1">
            <a:off x="10678826" y="5225114"/>
            <a:ext cx="956441" cy="1082565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6C0A6AE-18AE-5E42-B0FE-0A3BF41D2F84}"/>
              </a:ext>
            </a:extLst>
          </p:cNvPr>
          <p:cNvSpPr/>
          <p:nvPr/>
        </p:nvSpPr>
        <p:spPr>
          <a:xfrm>
            <a:off x="4410718" y="6193694"/>
            <a:ext cx="227969" cy="2279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1FFE0C-A524-E842-A406-543EAE8F4585}"/>
              </a:ext>
            </a:extLst>
          </p:cNvPr>
          <p:cNvSpPr/>
          <p:nvPr/>
        </p:nvSpPr>
        <p:spPr>
          <a:xfrm>
            <a:off x="11498633" y="5111129"/>
            <a:ext cx="227969" cy="2279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19">
            <a:extLst>
              <a:ext uri="{FF2B5EF4-FFF2-40B4-BE49-F238E27FC236}">
                <a16:creationId xmlns:a16="http://schemas.microsoft.com/office/drawing/2014/main" id="{824ED61D-CF59-7A43-ADFF-4EF8BEF40656}"/>
              </a:ext>
            </a:extLst>
          </p:cNvPr>
          <p:cNvSpPr/>
          <p:nvPr/>
        </p:nvSpPr>
        <p:spPr>
          <a:xfrm>
            <a:off x="7587260" y="5339098"/>
            <a:ext cx="914400" cy="914400"/>
          </a:xfrm>
          <a:prstGeom prst="mathMin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12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361135-A57C-5649-94D0-8761D5EA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Persistence:</a:t>
            </a:r>
            <a:br>
              <a:rPr lang="en-US" dirty="0"/>
            </a:br>
            <a:r>
              <a:rPr lang="en-US" dirty="0"/>
              <a:t>Homology, Cycles and Boundaries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DFA1C1-1268-844E-9D09-F25D7DD8C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4648" y="758952"/>
                <a:ext cx="6245352" cy="57784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can use this as a definition:</a:t>
                </a:r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i="1" dirty="0"/>
                  <a:t>chain</a:t>
                </a:r>
                <a:r>
                  <a:rPr lang="en-US" dirty="0"/>
                  <a:t> z is a </a:t>
                </a:r>
                <a:r>
                  <a:rPr lang="en-US" i="1" dirty="0"/>
                  <a:t>cycle</a:t>
                </a:r>
                <a:r>
                  <a:rPr lang="en-US" dirty="0"/>
                  <a:t> if ∂z = 0. </a:t>
                </a:r>
                <a:br>
                  <a:rPr lang="en-US" dirty="0"/>
                </a:br>
                <a:r>
                  <a:rPr lang="en-US" dirty="0"/>
                  <a:t>The kernel of ∂ is the </a:t>
                </a:r>
                <a:r>
                  <a:rPr lang="en-US" i="1" dirty="0"/>
                  <a:t>cycle group</a:t>
                </a:r>
                <a:r>
                  <a:rPr lang="en-US" dirty="0"/>
                  <a:t> Z.</a:t>
                </a:r>
              </a:p>
              <a:p>
                <a:pPr marL="0" indent="0">
                  <a:buNone/>
                </a:pPr>
                <a:r>
                  <a:rPr lang="en-US" dirty="0"/>
                  <a:t>Some cycles are not surprising:</a:t>
                </a:r>
                <a:br>
                  <a:rPr lang="en-US" dirty="0"/>
                </a:br>
                <a:r>
                  <a:rPr lang="en-US" dirty="0"/>
                  <a:t>the boundary of a boundary is empty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i="1" dirty="0"/>
                  <a:t>chain</a:t>
                </a:r>
                <a:r>
                  <a:rPr lang="en-US" dirty="0"/>
                  <a:t> z is a </a:t>
                </a:r>
                <a:r>
                  <a:rPr lang="en-US" i="1" dirty="0"/>
                  <a:t>boundary</a:t>
                </a:r>
                <a:r>
                  <a:rPr lang="en-US" dirty="0"/>
                  <a:t> if there is some w such that ∂w = z.</a:t>
                </a:r>
                <a:br>
                  <a:rPr lang="en-US" dirty="0"/>
                </a:br>
                <a:r>
                  <a:rPr lang="en-US" dirty="0"/>
                  <a:t>The image of ∂ is the </a:t>
                </a:r>
                <a:r>
                  <a:rPr lang="en-US" i="1" dirty="0"/>
                  <a:t>boundary group</a:t>
                </a:r>
                <a:r>
                  <a:rPr lang="en-US" dirty="0"/>
                  <a:t> B.</a:t>
                </a:r>
              </a:p>
              <a:p>
                <a:pPr marL="0" indent="0">
                  <a:buNone/>
                </a:pPr>
                <a:r>
                  <a:rPr lang="en-US" dirty="0"/>
                  <a:t>We would like to be able to nudge cycles across parts of the shape without changing what cycle we mean (</a:t>
                </a:r>
                <a:r>
                  <a:rPr lang="en-US" dirty="0" err="1"/>
                  <a:t>homotopy</a:t>
                </a:r>
                <a:r>
                  <a:rPr lang="en-US" dirty="0"/>
                  <a:t> invariance).</a:t>
                </a:r>
              </a:p>
              <a:p>
                <a:pPr marL="0" indent="0">
                  <a:buNone/>
                </a:pPr>
                <a:r>
                  <a:rPr lang="en-US" dirty="0"/>
                  <a:t>Boundaries tell us exactly when that is possible.</a:t>
                </a:r>
              </a:p>
              <a:p>
                <a:pPr marL="0" indent="0">
                  <a:buNone/>
                </a:pPr>
                <a:r>
                  <a:rPr lang="en-US" dirty="0"/>
                  <a:t>The essential cycles, up to this nudging, are exactly the quotient H = Z / B. We call this the </a:t>
                </a:r>
                <a:r>
                  <a:rPr lang="en-US" i="1" dirty="0"/>
                  <a:t>homology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DFA1C1-1268-844E-9D09-F25D7DD8C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4648" y="758952"/>
                <a:ext cx="6245352" cy="5778482"/>
              </a:xfrm>
              <a:blipFill>
                <a:blip r:embed="rId2"/>
                <a:stretch>
                  <a:fillRect l="-1014" t="-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B8AB23A1-CF0D-AD4A-82CD-78DCA7F4A726}"/>
              </a:ext>
            </a:extLst>
          </p:cNvPr>
          <p:cNvGrpSpPr/>
          <p:nvPr/>
        </p:nvGrpSpPr>
        <p:grpSpPr>
          <a:xfrm>
            <a:off x="164592" y="4929351"/>
            <a:ext cx="4529959" cy="1408386"/>
            <a:chOff x="164592" y="4929351"/>
            <a:chExt cx="4529959" cy="1408386"/>
          </a:xfrm>
        </p:grpSpPr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D2544F80-7090-7B4C-A95C-745A47AEAB71}"/>
                </a:ext>
              </a:extLst>
            </p:cNvPr>
            <p:cNvSpPr/>
            <p:nvPr/>
          </p:nvSpPr>
          <p:spPr>
            <a:xfrm>
              <a:off x="164592" y="4950372"/>
              <a:ext cx="1481959" cy="1387365"/>
            </a:xfrm>
            <a:prstGeom prst="triangle">
              <a:avLst/>
            </a:prstGeom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FD95812-E56A-874A-9B12-F968C9B74314}"/>
                </a:ext>
              </a:extLst>
            </p:cNvPr>
            <p:cNvCxnSpPr>
              <a:stCxn id="5" idx="0"/>
            </p:cNvCxnSpPr>
            <p:nvPr/>
          </p:nvCxnSpPr>
          <p:spPr>
            <a:xfrm flipV="1">
              <a:off x="905572" y="4929351"/>
              <a:ext cx="1129862" cy="21021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A8654D0-0943-A04D-A9EB-460E5A9B8125}"/>
                </a:ext>
              </a:extLst>
            </p:cNvPr>
            <p:cNvCxnSpPr>
              <a:stCxn id="5" idx="4"/>
            </p:cNvCxnSpPr>
            <p:nvPr/>
          </p:nvCxnSpPr>
          <p:spPr>
            <a:xfrm flipV="1">
              <a:off x="1646551" y="4950372"/>
              <a:ext cx="399393" cy="1387365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48B117-B738-504E-80B6-44C5F7168C87}"/>
                </a:ext>
              </a:extLst>
            </p:cNvPr>
            <p:cNvCxnSpPr>
              <a:stCxn id="5" idx="0"/>
              <a:endCxn id="5" idx="4"/>
            </p:cNvCxnSpPr>
            <p:nvPr/>
          </p:nvCxnSpPr>
          <p:spPr>
            <a:xfrm>
              <a:off x="905572" y="4950372"/>
              <a:ext cx="740979" cy="1387365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6FDFF67-84EB-5A4C-883E-7D59E3E82C3D}"/>
                </a:ext>
              </a:extLst>
            </p:cNvPr>
            <p:cNvCxnSpPr>
              <a:stCxn id="5" idx="4"/>
              <a:endCxn id="5" idx="2"/>
            </p:cNvCxnSpPr>
            <p:nvPr/>
          </p:nvCxnSpPr>
          <p:spPr>
            <a:xfrm flipH="1">
              <a:off x="164592" y="6337737"/>
              <a:ext cx="1481959" cy="0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5B09D41-695F-5D4B-942A-2FA5F8AC568B}"/>
                </a:ext>
              </a:extLst>
            </p:cNvPr>
            <p:cNvCxnSpPr>
              <a:stCxn id="5" idx="2"/>
              <a:endCxn id="5" idx="0"/>
            </p:cNvCxnSpPr>
            <p:nvPr/>
          </p:nvCxnSpPr>
          <p:spPr>
            <a:xfrm flipV="1">
              <a:off x="164592" y="4950372"/>
              <a:ext cx="740980" cy="1387365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99D488E3-B00F-5A4A-BAF8-FF38D74F9902}"/>
                </a:ext>
              </a:extLst>
            </p:cNvPr>
            <p:cNvSpPr/>
            <p:nvPr/>
          </p:nvSpPr>
          <p:spPr>
            <a:xfrm>
              <a:off x="2813199" y="4950372"/>
              <a:ext cx="1481959" cy="1387365"/>
            </a:xfrm>
            <a:prstGeom prst="triangle">
              <a:avLst/>
            </a:prstGeom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57B75D1-6872-E14F-8E69-0C7B4A3A8E1E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3554179" y="4929351"/>
              <a:ext cx="1129862" cy="21021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4CEEEDB-8CAE-7846-9B23-15A49B8CCC6B}"/>
                </a:ext>
              </a:extLst>
            </p:cNvPr>
            <p:cNvCxnSpPr>
              <a:stCxn id="16" idx="4"/>
            </p:cNvCxnSpPr>
            <p:nvPr/>
          </p:nvCxnSpPr>
          <p:spPr>
            <a:xfrm flipV="1">
              <a:off x="4295158" y="4950372"/>
              <a:ext cx="399393" cy="1387365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D947E7F-DD91-1F47-8BC5-8B2DB465FA0F}"/>
                </a:ext>
              </a:extLst>
            </p:cNvPr>
            <p:cNvCxnSpPr>
              <a:stCxn id="16" idx="0"/>
              <a:endCxn id="16" idx="4"/>
            </p:cNvCxnSpPr>
            <p:nvPr/>
          </p:nvCxnSpPr>
          <p:spPr>
            <a:xfrm>
              <a:off x="3554179" y="4950372"/>
              <a:ext cx="740979" cy="1387365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72C0C70-6966-FF45-8AF1-374221B1775F}"/>
                </a:ext>
              </a:extLst>
            </p:cNvPr>
            <p:cNvCxnSpPr>
              <a:stCxn id="16" idx="4"/>
              <a:endCxn id="16" idx="2"/>
            </p:cNvCxnSpPr>
            <p:nvPr/>
          </p:nvCxnSpPr>
          <p:spPr>
            <a:xfrm flipH="1">
              <a:off x="2813199" y="6337737"/>
              <a:ext cx="1481959" cy="0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9EE793A-F030-4143-92B8-7E7483252F15}"/>
                </a:ext>
              </a:extLst>
            </p:cNvPr>
            <p:cNvCxnSpPr>
              <a:stCxn id="16" idx="2"/>
              <a:endCxn id="16" idx="0"/>
            </p:cNvCxnSpPr>
            <p:nvPr/>
          </p:nvCxnSpPr>
          <p:spPr>
            <a:xfrm flipV="1">
              <a:off x="2813199" y="4950372"/>
              <a:ext cx="740980" cy="1387365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qual 21">
              <a:extLst>
                <a:ext uri="{FF2B5EF4-FFF2-40B4-BE49-F238E27FC236}">
                  <a16:creationId xmlns:a16="http://schemas.microsoft.com/office/drawing/2014/main" id="{9D5C0410-4E3B-ED42-8211-198BC7F7D65E}"/>
                </a:ext>
              </a:extLst>
            </p:cNvPr>
            <p:cNvSpPr/>
            <p:nvPr/>
          </p:nvSpPr>
          <p:spPr>
            <a:xfrm>
              <a:off x="2035434" y="5056632"/>
              <a:ext cx="914400" cy="914400"/>
            </a:xfrm>
            <a:prstGeom prst="mathEqual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02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837CF8-21AA-5B40-A96E-6C784EFF1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Persistence:</a:t>
            </a:r>
            <a:br>
              <a:rPr lang="en-US" dirty="0"/>
            </a:br>
            <a:r>
              <a:rPr lang="en-US" dirty="0"/>
              <a:t>Homology</a:t>
            </a:r>
            <a:br>
              <a:rPr lang="en-US" dirty="0"/>
            </a:br>
            <a:r>
              <a:rPr lang="en-US" dirty="0"/>
              <a:t>Some Examples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Dark Gray Sphere">
                <a:extLst>
                  <a:ext uri="{FF2B5EF4-FFF2-40B4-BE49-F238E27FC236}">
                    <a16:creationId xmlns:a16="http://schemas.microsoft.com/office/drawing/2014/main" id="{E91BDAE9-A25E-8243-AA58-57A0A9DF133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21139459"/>
                  </p:ext>
                </p:extLst>
              </p:nvPr>
            </p:nvGraphicFramePr>
            <p:xfrm>
              <a:off x="4908203" y="409541"/>
              <a:ext cx="3019459" cy="301945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019459" cy="3019458"/>
                    </a:xfrm>
                    <a:prstGeom prst="rect">
                      <a:avLst/>
                    </a:prstGeom>
                  </am3d:spPr>
                  <am3d:camera>
                    <am3d:pos x="0" y="0" z="8146918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43146" d="1000000"/>
                    <am3d:preTrans dx="-2" dy="-18000000" dz="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0692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Dark Gray Sphere">
                <a:extLst>
                  <a:ext uri="{FF2B5EF4-FFF2-40B4-BE49-F238E27FC236}">
                    <a16:creationId xmlns:a16="http://schemas.microsoft.com/office/drawing/2014/main" id="{E91BDAE9-A25E-8243-AA58-57A0A9DF13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08203" y="409541"/>
                <a:ext cx="3019459" cy="3019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 Model 5" descr="Dark Gray Torus">
                <a:extLst>
                  <a:ext uri="{FF2B5EF4-FFF2-40B4-BE49-F238E27FC236}">
                    <a16:creationId xmlns:a16="http://schemas.microsoft.com/office/drawing/2014/main" id="{0F4B7866-E478-8949-87EF-B79571FBADA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057366"/>
                  </p:ext>
                </p:extLst>
              </p:nvPr>
            </p:nvGraphicFramePr>
            <p:xfrm>
              <a:off x="4647040" y="3855050"/>
              <a:ext cx="3541782" cy="280549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541782" cy="2805497"/>
                    </a:xfrm>
                    <a:prstGeom prst="rect">
                      <a:avLst/>
                    </a:prstGeom>
                  </am3d:spPr>
                  <am3d:camera>
                    <am3d:pos x="0" y="0" z="674690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999400" d="1000000"/>
                    <am3d:preTrans dx="-3" dy="-4317043" dz="-4"/>
                    <am3d:scale>
                      <am3d:sx n="1000000" d="1000000"/>
                      <am3d:sy n="1000000" d="1000000"/>
                      <am3d:sz n="1000000" d="1000000"/>
                    </am3d:scale>
                    <am3d:rot ax="2025390" ay="-62363" az="-4167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2174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 Model 5" descr="Dark Gray Torus">
                <a:extLst>
                  <a:ext uri="{FF2B5EF4-FFF2-40B4-BE49-F238E27FC236}">
                    <a16:creationId xmlns:a16="http://schemas.microsoft.com/office/drawing/2014/main" id="{0F4B7866-E478-8949-87EF-B79571FBADA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7040" y="3855050"/>
                <a:ext cx="3541782" cy="2805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6B572B-549E-1846-B684-FE1C2FDADEF7}"/>
                  </a:ext>
                </a:extLst>
              </p:cNvPr>
              <p:cNvSpPr txBox="1"/>
              <p:nvPr/>
            </p:nvSpPr>
            <p:spPr>
              <a:xfrm>
                <a:off x="8723586" y="758952"/>
                <a:ext cx="2827283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𝑠𝑝h𝑒𝑟𝑒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𝕜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𝕜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𝑠𝑝h𝑒𝑟𝑒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𝕜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𝕜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𝑠𝑝h𝑒𝑟𝑒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𝕜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𝕜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6B572B-549E-1846-B684-FE1C2FDAD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586" y="758952"/>
                <a:ext cx="2827283" cy="946991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0C698E-19D2-C64B-8625-2AD19950F346}"/>
                  </a:ext>
                </a:extLst>
              </p:cNvPr>
              <p:cNvSpPr txBox="1"/>
              <p:nvPr/>
            </p:nvSpPr>
            <p:spPr>
              <a:xfrm>
                <a:off x="8723586" y="4679310"/>
                <a:ext cx="2827283" cy="946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𝑡𝑜𝑟𝑢𝑠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𝕜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𝕜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𝑡𝑜𝑟𝑢𝑠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𝕜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𝕜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𝑡𝑜𝑟𝑢𝑠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𝕜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𝕜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90C698E-19D2-C64B-8625-2AD19950F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586" y="4679310"/>
                <a:ext cx="2827283" cy="946991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206DB9-B3C4-494D-898C-436CE65C8C72}"/>
                  </a:ext>
                </a:extLst>
              </p:cNvPr>
              <p:cNvSpPr txBox="1"/>
              <p:nvPr/>
            </p:nvSpPr>
            <p:spPr>
              <a:xfrm>
                <a:off x="7462345" y="3136392"/>
                <a:ext cx="45719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measures “how many pieces”.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measures “how </a:t>
                </a:r>
                <a:r>
                  <a:rPr lang="en-US" dirty="0" err="1"/>
                  <a:t>incontractible</a:t>
                </a:r>
                <a:r>
                  <a:rPr lang="en-US" dirty="0"/>
                  <a:t> loops”.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measures “how many enclosed voids”.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C206DB9-B3C4-494D-898C-436CE65C8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345" y="3136392"/>
                <a:ext cx="4571996" cy="923330"/>
              </a:xfrm>
              <a:prstGeom prst="rect">
                <a:avLst/>
              </a:prstGeom>
              <a:blipFill>
                <a:blip r:embed="rId8"/>
                <a:stretch>
                  <a:fillRect t="-4110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89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A57A16-BB2B-654F-ACCD-AAA1C4CFDE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could try just picking some scale to work at.</a:t>
            </a:r>
          </a:p>
          <a:p>
            <a:pPr marL="0" indent="0">
              <a:buNone/>
            </a:pPr>
            <a:r>
              <a:rPr lang="en-US" dirty="0"/>
              <a:t>But even small changes of scale can have dramatic effects on the detected features.</a:t>
            </a:r>
          </a:p>
          <a:p>
            <a:pPr marL="0" indent="0">
              <a:buNone/>
            </a:pPr>
            <a:r>
              <a:rPr lang="en-US" dirty="0"/>
              <a:t>The solution: study all scales at once, using functoriality and representation theory.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8A1D15-158E-3B4A-A4EC-62A2B973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Persistence:</a:t>
            </a:r>
            <a:br>
              <a:rPr lang="en-US" dirty="0"/>
            </a:br>
            <a:r>
              <a:rPr lang="en-US" dirty="0"/>
              <a:t>What scale do we use?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BBD6B7-D98D-184F-AE16-A24A34EF0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800" y="3272400"/>
            <a:ext cx="3830476" cy="35676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11E0F2-E03B-3C40-A68A-5CBD0F3A8C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3273425"/>
            <a:ext cx="3831336" cy="3568402"/>
          </a:xfrm>
        </p:spPr>
      </p:pic>
    </p:spTree>
    <p:extLst>
      <p:ext uri="{BB962C8B-B14F-4D97-AF65-F5344CB8AC3E}">
        <p14:creationId xmlns:p14="http://schemas.microsoft.com/office/powerpoint/2010/main" val="82378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77B22-4199-C446-92B3-1525EBE7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1" y="758952"/>
            <a:ext cx="4159889" cy="4754880"/>
          </a:xfrm>
        </p:spPr>
        <p:txBody>
          <a:bodyPr/>
          <a:lstStyle/>
          <a:p>
            <a:r>
              <a:rPr lang="en-US" dirty="0"/>
              <a:t>Persistence:</a:t>
            </a:r>
            <a:br>
              <a:rPr lang="en-US" dirty="0"/>
            </a:br>
            <a:r>
              <a:rPr lang="en-US" dirty="0"/>
              <a:t>Functoriality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DB7912-7AB8-8E49-98E1-65732A3B3A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18841" y="758952"/>
                <a:ext cx="7273159" cy="47548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Homology is functorial: a map X → Y induces a linear map H(X) → H(Y) which respects composition.</a:t>
                </a:r>
              </a:p>
              <a:p>
                <a:pPr marL="0" indent="0">
                  <a:buNone/>
                </a:pPr>
                <a:r>
                  <a:rPr lang="en-US" dirty="0"/>
                  <a:t>So from a sequence of possibly interesting scales: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get a sequence of inclusion maps between simplicial complexes: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functoriality we get a sequence of linear maps between homology groups: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𝑉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𝐻𝑉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𝐻𝑉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𝐻𝑉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𝐻𝑉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DB7912-7AB8-8E49-98E1-65732A3B3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18841" y="758952"/>
                <a:ext cx="7273159" cy="4754880"/>
              </a:xfrm>
              <a:blipFill>
                <a:blip r:embed="rId2"/>
                <a:stretch>
                  <a:fillRect l="-871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455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E279-E4FC-5A40-BF9F-9DC0E653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1" y="758952"/>
            <a:ext cx="4758979" cy="4754880"/>
          </a:xfrm>
        </p:spPr>
        <p:txBody>
          <a:bodyPr/>
          <a:lstStyle/>
          <a:p>
            <a:r>
              <a:rPr lang="en-US" dirty="0"/>
              <a:t>Persistence:</a:t>
            </a:r>
            <a:br>
              <a:rPr lang="en-US" dirty="0"/>
            </a:br>
            <a:r>
              <a:rPr lang="en-US" dirty="0"/>
              <a:t>Representation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268CB3-9BB7-C748-9C11-29336CD6C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81296" y="758951"/>
                <a:ext cx="6048703" cy="56103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 (Gabriel, 1972)</a:t>
                </a:r>
              </a:p>
              <a:p>
                <a:pPr marL="0" indent="0">
                  <a:buNone/>
                </a:pPr>
                <a:r>
                  <a:rPr lang="en-US" dirty="0"/>
                  <a:t>A diagram of vector spaces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Decomposes into a direct sum of component diagrams, each of which is 1-dimensional with identity maps in a connected interval, and 0 elsewhere.				▪️</a:t>
                </a:r>
              </a:p>
              <a:p>
                <a:pPr marL="0" indent="0">
                  <a:buNone/>
                </a:pPr>
                <a:r>
                  <a:rPr lang="en-US" dirty="0"/>
                  <a:t>In other words, we can make a simultaneous basis change for all homology groups at all scales so that the induced topological features get mapped identically between one scale and the next.</a:t>
                </a:r>
              </a:p>
              <a:p>
                <a:pPr marL="0" indent="0">
                  <a:buNone/>
                </a:pPr>
                <a:r>
                  <a:rPr lang="en-US" dirty="0"/>
                  <a:t>The result can be described with the start- and end-indices of the connected interval corresponding to a feature.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268CB3-9BB7-C748-9C11-29336CD6C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81296" y="758951"/>
                <a:ext cx="6048703" cy="5610317"/>
              </a:xfrm>
              <a:blipFill>
                <a:blip r:embed="rId2"/>
                <a:stretch>
                  <a:fillRect l="-1046" t="-226" r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75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8AB7-480E-1B46-85EE-9415669A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Persistent Homology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do we get out of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86A687-D85F-7E48-B60B-5353214428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From a dataset (or </a:t>
                </a:r>
                <a:r>
                  <a:rPr lang="en-US" i="1" dirty="0"/>
                  <a:t>point cloud</a:t>
                </a:r>
                <a:r>
                  <a:rPr lang="en-US" dirty="0"/>
                  <a:t>) we get a description of the topology of a shape resembling the dataset as a multiset of intervals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These descriptors are </a:t>
                </a:r>
                <a:r>
                  <a:rPr lang="en-US" i="1" dirty="0"/>
                  <a:t>stable</a:t>
                </a:r>
                <a:r>
                  <a:rPr lang="en-US" dirty="0"/>
                  <a:t>: If the point cloud changes by a bounded amount, the end-points of intervals can change only by that amount. (length 0 intervals vanish, and can be created, at will)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86A687-D85F-7E48-B60B-5353214428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t="-533" r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3621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8C9B-5C74-514E-925E-106C582F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Persistent Homology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do people do with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3F8AF2-2CD0-4F45-9B7B-29B35A0E32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3x3 pixel patches in natural images concentrate on a Klein bottle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dirty="0"/>
                  <a:t>. This can be used to create compression algorithms, rotation invariant signatures for image textures , or inform a Convolutional Neural Network doing computer vision tasks.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Chemical properties of zeolites, induced by pore geometry, can be given persistent homology signatures and used to pre-screen interesting compounds before spending time simulating or synthesizing them.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3F8AF2-2CD0-4F45-9B7B-29B35A0E32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t="-533" r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356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5F4B6-AD9B-DD4D-BB9A-94E20144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Homology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Where can I learn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D79DB-81A2-9542-829D-E77D05ABB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Carlsson, Gunnar. "Topology and data." </a:t>
            </a:r>
            <a:r>
              <a:rPr lang="en-US" i="1" dirty="0"/>
              <a:t>Bulletin of the American Mathematical Society</a:t>
            </a:r>
            <a:r>
              <a:rPr lang="en-US" dirty="0"/>
              <a:t> 46.2 (2009): 255-308.</a:t>
            </a:r>
          </a:p>
          <a:p>
            <a:pPr marL="0" indent="0">
              <a:buNone/>
            </a:pPr>
            <a:r>
              <a:rPr lang="en-US" dirty="0"/>
              <a:t>Several books exist by now that focus on different aspects.</a:t>
            </a:r>
          </a:p>
          <a:p>
            <a:pPr marL="0" indent="0">
              <a:buNone/>
            </a:pPr>
            <a:r>
              <a:rPr lang="en-US" dirty="0"/>
              <a:t>Release date February 2022:</a:t>
            </a:r>
          </a:p>
          <a:p>
            <a:pPr marL="0" indent="0">
              <a:buNone/>
            </a:pPr>
            <a:r>
              <a:rPr lang="en-US" dirty="0"/>
              <a:t>Carlsson, Gunnar and Vejdemo-Johansson, Mikael. “Topological Data Analysis with Applications”. Cambridge University Press (2022).</a:t>
            </a:r>
          </a:p>
          <a:p>
            <a:pPr marL="0" indent="0">
              <a:buNone/>
            </a:pPr>
            <a:r>
              <a:rPr lang="en-US" dirty="0"/>
              <a:t>Introduces all relevant topology and the persistence theory needed, and ends with a sequence of case studies where TDA is applied.</a:t>
            </a:r>
          </a:p>
        </p:txBody>
      </p:sp>
    </p:spTree>
    <p:extLst>
      <p:ext uri="{BB962C8B-B14F-4D97-AF65-F5344CB8AC3E}">
        <p14:creationId xmlns:p14="http://schemas.microsoft.com/office/powerpoint/2010/main" val="47368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AF9319C-2D9B-4868-AEAE-37298EA0F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CEAE1-2993-8645-88EC-5FB841127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28811"/>
            <a:ext cx="3447288" cy="33422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i="1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Unifying perspective:</a:t>
            </a:r>
            <a:br>
              <a:rPr lang="en-US" sz="4200" i="1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200" i="1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has shape.</a:t>
            </a:r>
            <a:br>
              <a:rPr lang="en-US" sz="4200" i="1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200" i="1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Shape matters.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D8DB0-35B5-4345-A565-4533249AF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3" y="4660288"/>
            <a:ext cx="3447287" cy="11263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7" name="Graphic 6" descr="Venn Diagram">
            <a:extLst>
              <a:ext uri="{FF2B5EF4-FFF2-40B4-BE49-F238E27FC236}">
                <a16:creationId xmlns:a16="http://schemas.microsoft.com/office/drawing/2014/main" id="{BFC55050-9D86-4358-9C1A-C7C7586FA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7779" y="1128811"/>
            <a:ext cx="4657841" cy="4657841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27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AF9319C-2D9B-4868-AEAE-37298EA0F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62CAF-5468-3243-88A4-DC35B637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28811"/>
            <a:ext cx="3447288" cy="33422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1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Geometric Data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284F3-C0A9-5E4D-A3F7-BBCCCBB0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3" y="4660288"/>
            <a:ext cx="3447287" cy="11263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7" name="Graphic 6" descr="Continuous Improvement with solid fill">
            <a:extLst>
              <a:ext uri="{FF2B5EF4-FFF2-40B4-BE49-F238E27FC236}">
                <a16:creationId xmlns:a16="http://schemas.microsoft.com/office/drawing/2014/main" id="{3AEBB25D-CF73-48C8-A27A-5CC636286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87779" y="1128811"/>
            <a:ext cx="4657841" cy="4657841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56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BC757-A8B3-6542-AAB1-174B3ED5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Meaning of Geometric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F7550-D4C0-8E4C-8960-01A5CE064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397565"/>
            <a:ext cx="6245352" cy="6149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1960s – 1980s</a:t>
            </a:r>
            <a:br>
              <a:rPr lang="en-US" dirty="0"/>
            </a:br>
            <a:r>
              <a:rPr lang="en-US" dirty="0" err="1"/>
              <a:t>Benzécri</a:t>
            </a:r>
            <a:r>
              <a:rPr lang="en-US" dirty="0"/>
              <a:t> et al: </a:t>
            </a:r>
            <a:r>
              <a:rPr lang="en-US" dirty="0" err="1"/>
              <a:t>Analyse</a:t>
            </a:r>
            <a:r>
              <a:rPr lang="en-US" dirty="0"/>
              <a:t> des </a:t>
            </a:r>
            <a:r>
              <a:rPr lang="en-US" dirty="0" err="1"/>
              <a:t>Données</a:t>
            </a:r>
            <a:r>
              <a:rPr lang="en-US" dirty="0"/>
              <a:t> / </a:t>
            </a:r>
            <a:r>
              <a:rPr lang="en-US" dirty="0" err="1"/>
              <a:t>Analyse</a:t>
            </a:r>
            <a:r>
              <a:rPr lang="en-US" dirty="0"/>
              <a:t> des </a:t>
            </a:r>
            <a:r>
              <a:rPr lang="en-US" dirty="0" err="1"/>
              <a:t>Correspondances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Data is interpreted as point clouds. PCA and variations (MCA) adapted for categorical data used.</a:t>
            </a:r>
          </a:p>
          <a:p>
            <a:pPr marL="0" indent="0">
              <a:buNone/>
            </a:pPr>
            <a:r>
              <a:rPr lang="en-US" dirty="0"/>
              <a:t>1980s-</a:t>
            </a:r>
            <a:br>
              <a:rPr lang="en-US" dirty="0"/>
            </a:br>
            <a:r>
              <a:rPr lang="en-US" dirty="0"/>
              <a:t>Kendall: Shape manifolds, procrustean metrics and complex projective spaces.</a:t>
            </a:r>
          </a:p>
          <a:p>
            <a:pPr marL="0" indent="0">
              <a:buNone/>
            </a:pPr>
            <a:r>
              <a:rPr lang="en-US" dirty="0"/>
              <a:t>Geometric shapes – up to rotation, scaling and translation – form manifolds parametrizing the shapes. Motivates development of statistics without vector space operations – Fréchet Means etc.</a:t>
            </a:r>
          </a:p>
          <a:p>
            <a:pPr marL="0" indent="0">
              <a:buNone/>
            </a:pPr>
            <a:r>
              <a:rPr lang="en-US" dirty="0"/>
              <a:t>2000-</a:t>
            </a:r>
            <a:br>
              <a:rPr lang="en-US" dirty="0"/>
            </a:br>
            <a:r>
              <a:rPr lang="en-US" dirty="0"/>
              <a:t>Manifold Learning – fit a </a:t>
            </a:r>
            <a:r>
              <a:rPr lang="en-US" i="1" dirty="0"/>
              <a:t>nice</a:t>
            </a:r>
            <a:r>
              <a:rPr lang="en-US" dirty="0"/>
              <a:t> manifold to an observed point cloud. </a:t>
            </a:r>
            <a:r>
              <a:rPr lang="en-US" dirty="0" err="1"/>
              <a:t>Isomap</a:t>
            </a:r>
            <a:r>
              <a:rPr lang="en-US" dirty="0"/>
              <a:t> / Locally-linear embeddings / Laplacian Eigenmaps / t-SNE / UMAP.</a:t>
            </a:r>
          </a:p>
        </p:txBody>
      </p:sp>
    </p:spTree>
    <p:extLst>
      <p:ext uri="{BB962C8B-B14F-4D97-AF65-F5344CB8AC3E}">
        <p14:creationId xmlns:p14="http://schemas.microsoft.com/office/powerpoint/2010/main" val="34880615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9F8E-D1C5-C14F-8D03-C8855F71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Kendall Shape Spaces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CF5D7C-6B3F-3A4E-9294-BA7573C5E8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4648" y="758952"/>
                <a:ext cx="6245352" cy="572971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Shapes are represented by </a:t>
                </a:r>
                <a:r>
                  <a:rPr lang="en-US" i="1" dirty="0"/>
                  <a:t>k</a:t>
                </a:r>
                <a:r>
                  <a:rPr lang="en-US" dirty="0"/>
                  <a:t> </a:t>
                </a:r>
                <a:r>
                  <a:rPr lang="en-US" i="1" dirty="0"/>
                  <a:t>landmark points </a:t>
                </a:r>
                <a:r>
                  <a:rPr lang="en-US" dirty="0"/>
                  <a:t>in the plane: producing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Quotient out translation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scale and rotation (</a:t>
                </a:r>
                <a:r>
                  <a:rPr lang="en-US" dirty="0" err="1"/>
                  <a:t>ie</a:t>
                </a:r>
                <a:r>
                  <a:rPr lang="en-US" dirty="0"/>
                  <a:t> complex scalar multiplication) produces points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ℂ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. In general, the space of </a:t>
                </a:r>
                <a:r>
                  <a:rPr lang="en-US" i="1" dirty="0"/>
                  <a:t>k</a:t>
                </a:r>
                <a:r>
                  <a:rPr lang="en-US" dirty="0"/>
                  <a:t> points in </a:t>
                </a:r>
                <a:r>
                  <a:rPr lang="en-US" i="1" dirty="0"/>
                  <a:t>d</a:t>
                </a:r>
                <a:r>
                  <a:rPr lang="en-US" dirty="0"/>
                  <a:t> dimensions is the shape manifold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Example</a:t>
                </a:r>
                <a:br>
                  <a:rPr lang="en-US" dirty="0"/>
                </a:br>
                <a:r>
                  <a:rPr lang="en-US" dirty="0"/>
                  <a:t>The space of triangles forms a sphere: first two vertices can be fixed to the points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±1∈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dirty="0"/>
                  <a:t>. Third vertex is placed in the induced point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dirty="0"/>
                  <a:t>. We augment a point at ∞ representing the case when the first two points coincide. This ends up isometric to the sphere with radius ½. </a:t>
                </a:r>
              </a:p>
              <a:p>
                <a:pPr marL="0" indent="0">
                  <a:buNone/>
                </a:pPr>
                <a:r>
                  <a:rPr lang="en-US" dirty="0"/>
                  <a:t>This figure shows the view from the north pole (origin): the equilateral triangle. As we approach the equator, triangles approach sets of collinear points.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CF5D7C-6B3F-3A4E-9294-BA7573C5E8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4648" y="758952"/>
                <a:ext cx="6245352" cy="5729716"/>
              </a:xfrm>
              <a:blipFill>
                <a:blip r:embed="rId2"/>
                <a:stretch>
                  <a:fillRect l="-1014" t="-665" r="-1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68325A6-FED1-574B-BD96-65B781247984}"/>
              </a:ext>
            </a:extLst>
          </p:cNvPr>
          <p:cNvSpPr txBox="1"/>
          <p:nvPr/>
        </p:nvSpPr>
        <p:spPr>
          <a:xfrm>
            <a:off x="0" y="6488668"/>
            <a:ext cx="816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from Klingenberg 2015, </a:t>
            </a:r>
            <a:r>
              <a:rPr lang="en-US" b="1" dirty="0">
                <a:hlinkClick r:id="rId3"/>
              </a:rPr>
              <a:t>https://doi.org/10.3390/sym7020843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DEE234-7A2B-0243-B87F-EB7E2E9A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00" y="3429000"/>
            <a:ext cx="3177947" cy="305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9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3BA6-BBB7-7546-8382-3908571E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Fréchet Means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6B47D7-AF41-DB4A-B4DB-DF94272A2F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4648" y="758952"/>
                <a:ext cx="6245352" cy="58217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Statistics without arithmetic: mean can not be defined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Solution: use the fact that the mean minimizes the aggregated squared distances to the data points.</a:t>
                </a:r>
              </a:p>
              <a:p>
                <a:pPr marL="0" indent="0">
                  <a:buNone/>
                </a:pPr>
                <a:r>
                  <a:rPr lang="en-US" b="1" dirty="0"/>
                  <a:t>Definition</a:t>
                </a:r>
                <a:br>
                  <a:rPr lang="en-US" dirty="0"/>
                </a:br>
                <a:r>
                  <a:rPr lang="en-US" dirty="0"/>
                  <a:t>The </a:t>
                </a:r>
                <a:r>
                  <a:rPr lang="en-US" i="1" dirty="0"/>
                  <a:t>Fréchet variance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i="1" dirty="0" err="1"/>
                  <a:t>Karcher</a:t>
                </a:r>
                <a:r>
                  <a:rPr lang="en-US" i="1" dirty="0"/>
                  <a:t> means </a:t>
                </a:r>
                <a:r>
                  <a:rPr lang="en-US" dirty="0"/>
                  <a:t>are local minima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i="1" dirty="0"/>
                  <a:t>Fréchet mean </a:t>
                </a:r>
                <a:r>
                  <a:rPr lang="en-US" dirty="0"/>
                  <a:t>is the global minimum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𝕍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, if it exists.</a:t>
                </a:r>
              </a:p>
              <a:p>
                <a:pPr marL="0" indent="0">
                  <a:buNone/>
                </a:pPr>
                <a:r>
                  <a:rPr lang="en-US" dirty="0"/>
                  <a:t>Arithmetic mean: use Euclidean distance</a:t>
                </a:r>
              </a:p>
              <a:p>
                <a:pPr marL="0" indent="0">
                  <a:buNone/>
                </a:pPr>
                <a:r>
                  <a:rPr lang="en-US" dirty="0"/>
                  <a:t>Median: use square root of Euclidean distance</a:t>
                </a:r>
              </a:p>
              <a:p>
                <a:pPr marL="0" indent="0">
                  <a:buNone/>
                </a:pPr>
                <a:r>
                  <a:rPr lang="en-US" dirty="0"/>
                  <a:t>Geometric mean: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=|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Harmonic mean: 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6B47D7-AF41-DB4A-B4DB-DF94272A2F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4648" y="758952"/>
                <a:ext cx="6245352" cy="5821730"/>
              </a:xfrm>
              <a:blipFill>
                <a:blip r:embed="rId2"/>
                <a:stretch>
                  <a:fillRect l="-1014" t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0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EDE9-BEBD-FE4F-8558-1912D7C8E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Manifold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746D5-34E1-824E-9D54-6A7A46FB0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803" y="269823"/>
            <a:ext cx="6735551" cy="65881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When a (Riemannian) manifold is embedded in a Euclidean space, geodesic and ambient distances might be very different.</a:t>
            </a:r>
          </a:p>
          <a:p>
            <a:pPr marL="0" indent="0">
              <a:buNone/>
            </a:pPr>
            <a:r>
              <a:rPr lang="en-US" b="1" dirty="0"/>
              <a:t>Example</a:t>
            </a:r>
            <a:br>
              <a:rPr lang="en-US" dirty="0"/>
            </a:br>
            <a:r>
              <a:rPr lang="en-US" dirty="0"/>
              <a:t>The Swiss Roll dataset has points sampled on the surface of a rolled-up square. Ambient distance methods (such as PCA) would put points near each other jumping the gap.</a:t>
            </a:r>
          </a:p>
          <a:p>
            <a:pPr marL="0" indent="0">
              <a:buNone/>
            </a:pPr>
            <a:r>
              <a:rPr lang="en-US" dirty="0"/>
              <a:t>Many manifold learning techniques learn a nearest-neighbor graph and use graph distance as a proxy for geodesic distance.</a:t>
            </a:r>
          </a:p>
          <a:p>
            <a:pPr marL="0" indent="0">
              <a:buNone/>
            </a:pPr>
            <a:r>
              <a:rPr lang="en-US" i="1" dirty="0"/>
              <a:t>Laplacian Eigenmaps</a:t>
            </a:r>
            <a:r>
              <a:rPr lang="en-US" dirty="0"/>
              <a:t>: eigenmaps of graph Laplacian on NN-graph produce coordinates.</a:t>
            </a:r>
          </a:p>
          <a:p>
            <a:pPr marL="0" indent="0">
              <a:buNone/>
            </a:pPr>
            <a:r>
              <a:rPr lang="en-US" i="1" dirty="0" err="1"/>
              <a:t>Isomap</a:t>
            </a:r>
            <a:r>
              <a:rPr lang="en-US" dirty="0"/>
              <a:t>: Multidimensional Scaling (MDS) on weighted NN-graph distances.</a:t>
            </a:r>
          </a:p>
          <a:p>
            <a:pPr marL="0" indent="0">
              <a:buNone/>
            </a:pPr>
            <a:r>
              <a:rPr lang="en-US" i="1" dirty="0"/>
              <a:t>Locally-Linear Embeddings</a:t>
            </a:r>
            <a:r>
              <a:rPr lang="en-US" dirty="0"/>
              <a:t>: Barycentric coordinates for each point based on its neighbors. Minimize a cost function measuring reconstruction error using eigenvalues.</a:t>
            </a:r>
            <a:endParaRPr lang="en-US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95FAF3-E62E-144E-BE77-1F73B3D00FDE}"/>
              </a:ext>
            </a:extLst>
          </p:cNvPr>
          <p:cNvSpPr txBox="1"/>
          <p:nvPr/>
        </p:nvSpPr>
        <p:spPr>
          <a:xfrm>
            <a:off x="1" y="6488668"/>
            <a:ext cx="514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by Oliver Grisel, CC-BY, Wikipedia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7FA0C-A91F-B046-8401-D32E39CD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04" y="2591168"/>
            <a:ext cx="4996201" cy="389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C0FE-4137-2D48-B4E2-25D08F57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Data Analysis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5A021-8634-1142-9608-C0B84A41E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Geomstats</a:t>
            </a:r>
            <a:r>
              <a:rPr lang="en-US" dirty="0"/>
              <a:t> – </a:t>
            </a:r>
            <a:r>
              <a:rPr lang="en-US" dirty="0" err="1"/>
              <a:t>geomstats.github.io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Python package for computing with data on manifolds, for manifold learning, etc.</a:t>
            </a:r>
          </a:p>
          <a:p>
            <a:pPr marL="0" indent="0">
              <a:buNone/>
            </a:pPr>
            <a:r>
              <a:rPr lang="en-US" b="1" dirty="0"/>
              <a:t>scikit-learn </a:t>
            </a:r>
            <a:r>
              <a:rPr lang="en-US" dirty="0"/>
              <a:t>– scikit-</a:t>
            </a:r>
            <a:r>
              <a:rPr lang="en-US" dirty="0" err="1"/>
              <a:t>learn.org</a:t>
            </a:r>
            <a:br>
              <a:rPr lang="en-US" dirty="0"/>
            </a:br>
            <a:r>
              <a:rPr lang="en-US" dirty="0"/>
              <a:t>Python package for a wide range of machine learning tasks, including manifold learning.</a:t>
            </a:r>
          </a:p>
          <a:p>
            <a:pPr marL="0" indent="0">
              <a:buNone/>
            </a:pPr>
            <a:r>
              <a:rPr lang="en-US" b="1" dirty="0" err="1"/>
              <a:t>GDAtools</a:t>
            </a:r>
            <a:br>
              <a:rPr lang="en-US" dirty="0"/>
            </a:br>
            <a:r>
              <a:rPr lang="en-US" dirty="0"/>
              <a:t>R package for “old school” Geometric Data Analysis: correspondence analysis etc.</a:t>
            </a:r>
          </a:p>
          <a:p>
            <a:pPr marL="0" indent="0">
              <a:buNone/>
            </a:pPr>
            <a:r>
              <a:rPr lang="en-US" b="1" dirty="0" err="1"/>
              <a:t>KeOps</a:t>
            </a:r>
            <a:r>
              <a:rPr lang="en-US" b="1" dirty="0"/>
              <a:t>, </a:t>
            </a:r>
            <a:r>
              <a:rPr lang="en-US" b="1" dirty="0" err="1"/>
              <a:t>GeomLoss</a:t>
            </a:r>
            <a:br>
              <a:rPr lang="en-US" dirty="0"/>
            </a:br>
            <a:r>
              <a:rPr lang="en-US" dirty="0" err="1"/>
              <a:t>PyTorch</a:t>
            </a:r>
            <a:r>
              <a:rPr lang="en-US" dirty="0"/>
              <a:t> packages for introducing geometric methods to deep learning.</a:t>
            </a:r>
          </a:p>
        </p:txBody>
      </p:sp>
    </p:spTree>
    <p:extLst>
      <p:ext uri="{BB962C8B-B14F-4D97-AF65-F5344CB8AC3E}">
        <p14:creationId xmlns:p14="http://schemas.microsoft.com/office/powerpoint/2010/main" val="1414651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AF9319C-2D9B-4868-AEAE-37298EA0F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62CAF-5468-3243-88A4-DC35B637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28811"/>
            <a:ext cx="3447288" cy="33422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1" kern="1200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Information Geometry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284F3-C0A9-5E4D-A3F7-BBCCCBB0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3" y="4660288"/>
            <a:ext cx="3447287" cy="11263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7" name="Graphic 6" descr="Golden Ratio with solid fill">
            <a:extLst>
              <a:ext uri="{FF2B5EF4-FFF2-40B4-BE49-F238E27FC236}">
                <a16:creationId xmlns:a16="http://schemas.microsoft.com/office/drawing/2014/main" id="{3AEBB25D-CF73-48C8-A27A-5CC636286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87779" y="1128811"/>
            <a:ext cx="4657841" cy="4657841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08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0A052-4335-DF4F-B6F6-A1270475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4296524" cy="4754880"/>
          </a:xfrm>
        </p:spPr>
        <p:txBody>
          <a:bodyPr/>
          <a:lstStyle/>
          <a:p>
            <a:r>
              <a:rPr lang="en-US" dirty="0"/>
              <a:t>Parametrized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26C501-2A62-F246-8DF9-0556A59241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Many probability distributions live in parametrized families: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ℓ,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𝑈𝑛𝑖𝑓𝑜𝑟𝑚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ℓ,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𝐸𝑥𝑝𝑜𝑛𝑒𝑛𝑡𝑖𝑎𝑙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𝐵𝑒𝑟𝑛𝑜𝑢𝑙𝑙𝑖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𝐵𝑖𝑛𝑜𝑚𝑖𝑎𝑙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Statistical estimation deals with the problem of choosing appropriate parameters 𝜃 given observed data and a choice of parametrized family P(x|𝜃).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26C501-2A62-F246-8DF9-0556A59241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t="-533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90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8DFA-466B-BE47-9BA7-711C5F76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4425696" cy="4754880"/>
          </a:xfrm>
        </p:spPr>
        <p:txBody>
          <a:bodyPr>
            <a:normAutofit fontScale="90000"/>
          </a:bodyPr>
          <a:lstStyle/>
          <a:p>
            <a:r>
              <a:rPr lang="en-US" dirty="0"/>
              <a:t>Parametrized Distributions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Parameters form Manifolds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F7561-C704-B64E-8210-09E52AF9B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Uniform: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[ℓ,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Normal: the half-space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Exponential: the half-line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Bernoulli: the interval [0,1]</a:t>
                </a:r>
              </a:p>
              <a:p>
                <a:pPr marL="0" indent="0">
                  <a:buNone/>
                </a:pPr>
                <a:r>
                  <a:rPr lang="en-US" dirty="0"/>
                  <a:t>Binomial: the stripes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 turns out that manifolds whose points are probability distributions form a special class of manifolds. We call these </a:t>
                </a:r>
                <a:r>
                  <a:rPr lang="en-US" i="1" dirty="0"/>
                  <a:t>statistical manifolds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0F7561-C704-B64E-8210-09E52AF9B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62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BF18E-F2C8-064D-8F06-E8BCC138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Metric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948207-96E3-B44F-BDB6-B5AD50BFA8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4648" y="758952"/>
                <a:ext cx="6245352" cy="609904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i="1" dirty="0"/>
                  <a:t>metric</a:t>
                </a:r>
                <a:r>
                  <a:rPr lang="en-US" dirty="0"/>
                  <a:t> on a parameter manifold </a:t>
                </a:r>
                <a:r>
                  <a:rPr lang="en-US" i="1" dirty="0"/>
                  <a:t>should</a:t>
                </a:r>
                <a:r>
                  <a:rPr lang="en-US" dirty="0"/>
                  <a:t> measure distinguishability: </a:t>
                </a:r>
                <a:br>
                  <a:rPr lang="en-US" dirty="0"/>
                </a:br>
                <a:r>
                  <a:rPr lang="en-US" dirty="0"/>
                  <a:t>d(p(x|𝜃), p(x|𝜃+d𝜃)) should measure how different p(x|𝜃) is from p(x|𝜃+d𝜃).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</a:t>
                </a:r>
                <a:r>
                  <a:rPr lang="en-US" i="1" dirty="0"/>
                  <a:t>Relative Difference</a:t>
                </a:r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would be an obvious choice to consider.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However: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One thing that works, however, is the variance!</a:t>
                </a:r>
                <a:br>
                  <a:rPr lang="en-US" dirty="0"/>
                </a:br>
                <a:r>
                  <a:rPr lang="en-US" dirty="0"/>
                  <a:t>We 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𝕍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den>
                          </m:f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/>
                  <a:t> is the </a:t>
                </a:r>
                <a:r>
                  <a:rPr lang="en-US" i="1" dirty="0"/>
                  <a:t>Fisher Information Matrix</a:t>
                </a:r>
                <a:r>
                  <a:rPr lang="en-US" dirty="0"/>
                  <a:t>. Interpreting this as a Riemannian Metric Tensor produces the </a:t>
                </a:r>
                <a:r>
                  <a:rPr lang="en-US" i="1" dirty="0"/>
                  <a:t>Fisher Information Metric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948207-96E3-B44F-BDB6-B5AD50BFA8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4648" y="758952"/>
                <a:ext cx="6245352" cy="6099048"/>
              </a:xfrm>
              <a:blipFill>
                <a:blip r:embed="rId2"/>
                <a:stretch>
                  <a:fillRect l="-609" t="-417" b="-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23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920AE-66B1-4A4F-B938-5E61695D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</p:spPr>
        <p:txBody>
          <a:bodyPr>
            <a:normAutofit/>
          </a:bodyPr>
          <a:lstStyle/>
          <a:p>
            <a:r>
              <a:rPr lang="en-US" dirty="0"/>
              <a:t>Data has shape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E28E80-59C7-4175-93FA-B5F52391B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0C80D-6CC2-E348-A2CE-4A5477CD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76" y="1723356"/>
            <a:ext cx="3434963" cy="345120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F495D-8AD1-472C-9DC9-5FD677DDC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3309582"/>
            <a:ext cx="5312254" cy="248515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99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96B5-2A20-AF4A-A7F1-91D247F4E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Chentsov’s</a:t>
            </a:r>
            <a:r>
              <a:rPr lang="en-US" dirty="0"/>
              <a:t> Theorem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(aka </a:t>
            </a:r>
            <a:r>
              <a:rPr lang="en-US" dirty="0" err="1"/>
              <a:t>Čencov</a:t>
            </a:r>
            <a:r>
              <a:rPr lang="en-US" dirty="0"/>
              <a:t>, </a:t>
            </a:r>
            <a:r>
              <a:rPr lang="ru-RU" dirty="0"/>
              <a:t>Ченцов</a:t>
            </a:r>
            <a:r>
              <a:rPr lang="en-GB" dirty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ACAF3-D4C2-9E47-AB83-6292710333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4648" y="758951"/>
                <a:ext cx="6245352" cy="57346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</a:t>
                </a:r>
              </a:p>
              <a:p>
                <a:pPr marL="0" indent="0">
                  <a:buNone/>
                </a:pPr>
                <a:r>
                  <a:rPr lang="en-US" dirty="0"/>
                  <a:t>The Fisher Information Metric is (up to scaling) the </a:t>
                </a:r>
                <a:r>
                  <a:rPr lang="en-US" i="1" dirty="0"/>
                  <a:t>only</a:t>
                </a:r>
                <a:r>
                  <a:rPr lang="en-US" dirty="0"/>
                  <a:t> Riemannian metric on statistical manifolds that is invariant under Markov mappings.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Here, a Markov mapping can be understood through example: consider a 6-sided die with probabilities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/3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=(1−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)/3</m:t>
                    </m:r>
                  </m:oMath>
                </a14:m>
                <a:r>
                  <a:rPr lang="en-US" dirty="0"/>
                  <a:t>. The outcomes low={1,2,3} and high={4,5,6} can be described as a weighted coin with side probabilities 𝜃 and 1-𝜃.</a:t>
                </a:r>
              </a:p>
              <a:p>
                <a:pPr marL="0" indent="0">
                  <a:buNone/>
                </a:pPr>
                <a:r>
                  <a:rPr lang="en-US" dirty="0"/>
                  <a:t>This re-interpretation is an embedding of the statistical manifold of Binomial(n,𝜃) into the manifold of Multinomial(n;𝜃</a:t>
                </a:r>
                <a:r>
                  <a:rPr lang="en-US" baseline="-25000" dirty="0"/>
                  <a:t>1</a:t>
                </a:r>
                <a:r>
                  <a:rPr lang="en-US" dirty="0"/>
                  <a:t>, 𝜃</a:t>
                </a:r>
                <a:r>
                  <a:rPr lang="en-US" baseline="-25000" dirty="0"/>
                  <a:t>2</a:t>
                </a:r>
                <a:r>
                  <a:rPr lang="en-US" dirty="0"/>
                  <a:t>, 𝜃</a:t>
                </a:r>
                <a:r>
                  <a:rPr lang="en-US" baseline="-25000" dirty="0"/>
                  <a:t>3</a:t>
                </a:r>
                <a:r>
                  <a:rPr lang="en-US" dirty="0"/>
                  <a:t>, 𝜃</a:t>
                </a:r>
                <a:r>
                  <a:rPr lang="en-US" baseline="-25000" dirty="0"/>
                  <a:t>4</a:t>
                </a:r>
                <a:r>
                  <a:rPr lang="en-US" dirty="0"/>
                  <a:t>, 𝜃</a:t>
                </a:r>
                <a:r>
                  <a:rPr lang="en-US" baseline="-25000" dirty="0"/>
                  <a:t>5</a:t>
                </a:r>
                <a:r>
                  <a:rPr lang="en-US" dirty="0"/>
                  <a:t>, 𝜃</a:t>
                </a:r>
                <a:r>
                  <a:rPr lang="en-US" baseline="-25000" dirty="0"/>
                  <a:t>6</a:t>
                </a:r>
                <a:r>
                  <a:rPr lang="en-US" dirty="0"/>
                  <a:t>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EACAF3-D4C2-9E47-AB83-6292710333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4648" y="758951"/>
                <a:ext cx="6245352" cy="5734614"/>
              </a:xfrm>
              <a:blipFill>
                <a:blip r:embed="rId2"/>
                <a:stretch>
                  <a:fillRect l="-1014" t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35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4C50C-4B95-6543-94FC-5B284A66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758952"/>
            <a:ext cx="4250370" cy="4754880"/>
          </a:xfrm>
        </p:spPr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Multinomial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51B667-092A-A842-8B8F-2F85310E07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!…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sup>
                      </m:sSubSup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r>
                  <a:rPr lang="en-GB" b="0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b="0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b="0" dirty="0"/>
                  <a:t> has parameter manifold given by the simplex. The metric tensor has entries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r>
                  <a:rPr lang="en-GB" dirty="0"/>
                  <a:t>where 1≤i,j≤m-1.</a:t>
                </a:r>
                <a:endParaRPr lang="en-GB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51B667-092A-A842-8B8F-2F85310E07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681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93A3C-E07F-CD48-8766-798AB140E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 what is Information Geometry?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8D49A-E77F-AA47-B14A-F0044F3815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Using differential geometry tools to study the Riemannian metric on statistical manifolds.</a:t>
                </a:r>
              </a:p>
              <a:p>
                <a:pPr marL="0" indent="0">
                  <a:buNone/>
                </a:pPr>
                <a:r>
                  <a:rPr lang="en-US" dirty="0"/>
                  <a:t>With the Fisher Information tensor in place, we can find statistical relevance for geodesics, normal projections, parallel transport, covariant derivatives, connections, and curvature.</a:t>
                </a:r>
              </a:p>
              <a:p>
                <a:pPr marL="0" indent="0">
                  <a:buNone/>
                </a:pPr>
                <a:r>
                  <a:rPr lang="en-US" dirty="0"/>
                  <a:t>One first example:</a:t>
                </a:r>
                <a:br>
                  <a:rPr lang="en-US" dirty="0"/>
                </a:br>
                <a:r>
                  <a:rPr lang="en-US" dirty="0"/>
                  <a:t>Fisher Information Metric is the curvature of the </a:t>
                </a:r>
                <a:r>
                  <a:rPr lang="en-US" dirty="0" err="1"/>
                  <a:t>Kullback-Leibler</a:t>
                </a:r>
                <a:r>
                  <a:rPr lang="en-US" dirty="0"/>
                  <a:t> divergence: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𝐾𝐿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ⅆ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F8D49A-E77F-AA47-B14A-F0044F3815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14" t="-533" b="-2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111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3556-D58D-9F4B-8A89-9115635A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</a:t>
            </a:r>
            <a:r>
              <a:rPr lang="en-US" i="0" dirty="0"/>
              <a:t>me</a:t>
            </a:r>
            <a:r>
              <a:rPr lang="en-US" dirty="0"/>
              <a:t> excited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4BC10-2E9F-5D48-9245-A6C24F3C4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648" y="758952"/>
            <a:ext cx="6245352" cy="5337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Baudot</a:t>
            </a:r>
            <a:r>
              <a:rPr lang="en-US" dirty="0"/>
              <a:t> and </a:t>
            </a:r>
            <a:r>
              <a:rPr lang="en-US" dirty="0" err="1"/>
              <a:t>Bennequin</a:t>
            </a:r>
            <a:r>
              <a:rPr lang="en-US" dirty="0"/>
              <a:t>, The Homological Nature of Entropy, MDPI Entropy 2015, 17, 3253-3318.</a:t>
            </a:r>
          </a:p>
          <a:p>
            <a:pPr marL="0" indent="0">
              <a:buNone/>
            </a:pPr>
            <a:r>
              <a:rPr lang="en-US" dirty="0"/>
              <a:t>Using homological algebra tools, a topological space is constructed such that: degree 1 </a:t>
            </a:r>
            <a:r>
              <a:rPr lang="en-US" dirty="0" err="1"/>
              <a:t>cohomology</a:t>
            </a:r>
            <a:r>
              <a:rPr lang="en-US" dirty="0"/>
              <a:t> is one-dimensional, and generated by the Shannon entropy function.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Bradley, Entropy as a Topological </a:t>
            </a:r>
            <a:r>
              <a:rPr lang="en-US" dirty="0" err="1"/>
              <a:t>Operad</a:t>
            </a:r>
            <a:r>
              <a:rPr lang="en-US" dirty="0"/>
              <a:t> Derivation, MDPI Entropy 2021, 23 (9), 1195.</a:t>
            </a:r>
          </a:p>
          <a:p>
            <a:pPr marL="0" indent="0">
              <a:buNone/>
            </a:pPr>
            <a:r>
              <a:rPr lang="en-US" dirty="0"/>
              <a:t>Shannon entropy defines a derivation of the </a:t>
            </a:r>
            <a:r>
              <a:rPr lang="en-US" dirty="0" err="1"/>
              <a:t>operad</a:t>
            </a:r>
            <a:r>
              <a:rPr lang="en-US" dirty="0"/>
              <a:t> of topological simplices, and for every derivation of this </a:t>
            </a:r>
            <a:r>
              <a:rPr lang="en-US" dirty="0" err="1"/>
              <a:t>operad</a:t>
            </a:r>
            <a:r>
              <a:rPr lang="en-US" dirty="0"/>
              <a:t>, at some point it is a constant multiple of Shannon entropy.</a:t>
            </a:r>
          </a:p>
        </p:txBody>
      </p:sp>
    </p:spTree>
    <p:extLst>
      <p:ext uri="{BB962C8B-B14F-4D97-AF65-F5344CB8AC3E}">
        <p14:creationId xmlns:p14="http://schemas.microsoft.com/office/powerpoint/2010/main" val="2496903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7712-35B2-BB4C-A164-4DE1F449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learn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2D718-D5C5-044E-BED7-6AC019306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section was </a:t>
            </a:r>
            <a:r>
              <a:rPr lang="en-US" i="1" dirty="0"/>
              <a:t>heavily</a:t>
            </a:r>
            <a:r>
              <a:rPr lang="en-US" dirty="0"/>
              <a:t> informed by:</a:t>
            </a:r>
            <a:br>
              <a:rPr lang="en-US" dirty="0"/>
            </a:br>
            <a:r>
              <a:rPr lang="en-US" dirty="0" err="1"/>
              <a:t>Caticha</a:t>
            </a:r>
            <a:r>
              <a:rPr lang="en-US" dirty="0"/>
              <a:t>, The basics of information geometry. AIP Conference Proceedings 1641, 15 (2015).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Canonical reference:</a:t>
            </a:r>
            <a:br>
              <a:rPr lang="en-US" dirty="0"/>
            </a:br>
            <a:r>
              <a:rPr lang="en-US" dirty="0"/>
              <a:t>Amari and Nagaoka, Methods of Information Geometry. AMS / Oxford University Press, (2000)</a:t>
            </a:r>
          </a:p>
        </p:txBody>
      </p:sp>
    </p:spTree>
    <p:extLst>
      <p:ext uri="{BB962C8B-B14F-4D97-AF65-F5344CB8AC3E}">
        <p14:creationId xmlns:p14="http://schemas.microsoft.com/office/powerpoint/2010/main" val="11208598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DD4C4B28-6B4B-4445-8535-F516D74E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B1C732-7193-4253-8746-850D090A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B419A7-F817-4767-8CCB-FB0E189C4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AF9319C-2D9B-4868-AEAE-37298EA0F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15066" cy="6858000"/>
          </a:xfrm>
          <a:custGeom>
            <a:avLst/>
            <a:gdLst>
              <a:gd name="connsiteX0" fmla="*/ 0 w 5215066"/>
              <a:gd name="connsiteY0" fmla="*/ 0 h 6858000"/>
              <a:gd name="connsiteX1" fmla="*/ 3197713 w 5215066"/>
              <a:gd name="connsiteY1" fmla="*/ 0 h 6858000"/>
              <a:gd name="connsiteX2" fmla="*/ 3259787 w 5215066"/>
              <a:gd name="connsiteY2" fmla="*/ 39865 h 6858000"/>
              <a:gd name="connsiteX3" fmla="*/ 5215066 w 5215066"/>
              <a:gd name="connsiteY3" fmla="*/ 3723759 h 6858000"/>
              <a:gd name="connsiteX4" fmla="*/ 4202364 w 5215066"/>
              <a:gd name="connsiteY4" fmla="*/ 6549681 h 6858000"/>
              <a:gd name="connsiteX5" fmla="*/ 3922635 w 5215066"/>
              <a:gd name="connsiteY5" fmla="*/ 6858000 h 6858000"/>
              <a:gd name="connsiteX6" fmla="*/ 0 w 521506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0" y="0"/>
                </a:moveTo>
                <a:lnTo>
                  <a:pt x="3197713" y="0"/>
                </a:lnTo>
                <a:lnTo>
                  <a:pt x="3259787" y="39865"/>
                </a:lnTo>
                <a:cubicBezTo>
                  <a:pt x="4439462" y="838237"/>
                  <a:pt x="5215066" y="2190263"/>
                  <a:pt x="5215066" y="3723759"/>
                </a:cubicBezTo>
                <a:cubicBezTo>
                  <a:pt x="5215066" y="4797206"/>
                  <a:pt x="4835020" y="5781733"/>
                  <a:pt x="4202364" y="6549681"/>
                </a:cubicBezTo>
                <a:lnTo>
                  <a:pt x="39226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262CAF-5468-3243-88A4-DC35B6373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128811"/>
            <a:ext cx="3447288" cy="33422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1" kern="1200" spc="1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Algebraic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284F3-C0A9-5E4D-A3F7-BBCCCBB00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3" y="4660288"/>
            <a:ext cx="3447287" cy="11263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7" name="Graphic 6" descr="Tic Tac Toe with solid fill">
            <a:extLst>
              <a:ext uri="{FF2B5EF4-FFF2-40B4-BE49-F238E27FC236}">
                <a16:creationId xmlns:a16="http://schemas.microsoft.com/office/drawing/2014/main" id="{3AEBB25D-CF73-48C8-A27A-5CC636286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87779" y="1128811"/>
            <a:ext cx="4657841" cy="4657841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ADA271CD-3011-4A05-B4A3-80F17946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8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41113FF5-9B84-4A89-BF52-EA3C7E01A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195596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BFB162-1EF0-6B4C-A60D-AC7DFC9D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2681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What is Algebraic Statistics?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6841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5EB35E3D-A967-4248-B7E9-3C916CB44D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936503"/>
              </p:ext>
            </p:extLst>
          </p:nvPr>
        </p:nvGraphicFramePr>
        <p:xfrm>
          <a:off x="758952" y="3260533"/>
          <a:ext cx="10671048" cy="317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885F7B7-021B-FC48-B7DE-3CC38FED62E9}"/>
              </a:ext>
            </a:extLst>
          </p:cNvPr>
          <p:cNvSpPr txBox="1"/>
          <p:nvPr/>
        </p:nvSpPr>
        <p:spPr>
          <a:xfrm>
            <a:off x="1918741" y="2168063"/>
            <a:ext cx="8139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application of algebraic geometry to problems in statistics and probability.</a:t>
            </a:r>
          </a:p>
        </p:txBody>
      </p:sp>
    </p:spTree>
    <p:extLst>
      <p:ext uri="{BB962C8B-B14F-4D97-AF65-F5344CB8AC3E}">
        <p14:creationId xmlns:p14="http://schemas.microsoft.com/office/powerpoint/2010/main" val="7963250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9886-7C77-4F47-AA1D-CA932AB5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Markov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FF3577-C39D-1F44-8C30-E9CEAC8B6B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12630" y="758951"/>
                <a:ext cx="8154649" cy="59416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of random variables on the same state space is a Markov Chain if </a:t>
                </a:r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|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GB" dirty="0"/>
                </a:br>
                <a:r>
                  <a:rPr lang="en-GB" dirty="0"/>
                  <a:t>or in other words, if the next value only depends on its immediate predecessor.</a:t>
                </a:r>
              </a:p>
              <a:p>
                <a:pPr marL="0" indent="0">
                  <a:buNone/>
                </a:pPr>
                <a:r>
                  <a:rPr lang="en-GB" dirty="0"/>
                  <a:t>Let m=3, and the state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={0,1}</m:t>
                    </m:r>
                  </m:oMath>
                </a14:m>
                <a:r>
                  <a:rPr lang="en-GB" dirty="0"/>
                  <a:t>. The chain is fully determined by the probabilities of the 8 possible outcome sequences, </a:t>
                </a:r>
                <a:r>
                  <a:rPr lang="en-GB" dirty="0" err="1"/>
                  <a:t>ie</a:t>
                </a:r>
                <a:r>
                  <a:rPr lang="en-GB" dirty="0"/>
                  <a:t> the joint probabilities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/>
                  <a:t>. A full joint probability distribution corresponds to a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pPr marL="0" indent="0">
                  <a:buNone/>
                </a:pPr>
                <a:r>
                  <a:rPr lang="en-GB" dirty="0"/>
                  <a:t>Conditional probabilities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correspond to ratios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Gathering up all these ratios, clearing denominators, and simplifying we can characterize the Markov Chains by: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𝑖𝑗𝑘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001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010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011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US" dirty="0"/>
                  <a:t>This defines a </a:t>
                </a:r>
                <a:r>
                  <a:rPr lang="en-US" dirty="0" err="1"/>
                  <a:t>semialgebraic</a:t>
                </a:r>
                <a:r>
                  <a:rPr lang="en-US" dirty="0"/>
                  <a:t> set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FF3577-C39D-1F44-8C30-E9CEAC8B6B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2630" y="758951"/>
                <a:ext cx="8154649" cy="5941651"/>
              </a:xfrm>
              <a:blipFill>
                <a:blip r:embed="rId2"/>
                <a:stretch>
                  <a:fillRect l="-778" t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13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5B4FF-6924-7A43-9D33-5A2FE328C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374056"/>
          </a:xfrm>
        </p:spPr>
        <p:txBody>
          <a:bodyPr anchor="b">
            <a:normAutofit/>
          </a:bodyPr>
          <a:lstStyle/>
          <a:p>
            <a:r>
              <a:rPr lang="en-US" sz="5600"/>
              <a:t>Key Features of Algebraic Statistics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F592BC-AFC5-4007-9847-FD5B6F237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26417"/>
              </p:ext>
            </p:extLst>
          </p:nvPr>
        </p:nvGraphicFramePr>
        <p:xfrm>
          <a:off x="752857" y="2436128"/>
          <a:ext cx="10677144" cy="326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7077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391B4-8403-C249-A171-C1E8A4B9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Algebraic Statistics:</a:t>
            </a:r>
            <a:br>
              <a:rPr lang="en-US" dirty="0"/>
            </a:br>
            <a:r>
              <a:rPr lang="en-US" dirty="0"/>
              <a:t>Categorical Statistics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7E1D04-378C-374D-93A2-F23569A41D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4648" y="344774"/>
                <a:ext cx="6245352" cy="635582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Statistics and Probability by creating a category with sufficient structure to enable calculus with string diagrams (</a:t>
                </a:r>
                <a:r>
                  <a:rPr lang="en-US" dirty="0" err="1"/>
                  <a:t>ie</a:t>
                </a:r>
                <a:r>
                  <a:rPr lang="en-US" dirty="0"/>
                  <a:t> symmetric monoidal).</a:t>
                </a:r>
              </a:p>
              <a:p>
                <a:r>
                  <a:rPr lang="en-US" dirty="0"/>
                  <a:t>Morphisms are probabilistic functions</a:t>
                </a:r>
              </a:p>
              <a:p>
                <a:r>
                  <a:rPr lang="en-US" dirty="0"/>
                  <a:t>Category contains </a:t>
                </a:r>
                <a:r>
                  <a:rPr lang="en-US" i="1" dirty="0"/>
                  <a:t>copying morphisms</a:t>
                </a:r>
                <a:r>
                  <a:rPr lang="en-US" dirty="0"/>
                  <a:t> and </a:t>
                </a:r>
                <a:r>
                  <a:rPr lang="en-US" i="1" dirty="0"/>
                  <a:t>deletion morphisms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One example: </a:t>
                </a:r>
                <a:r>
                  <a:rPr lang="en-US" dirty="0" err="1"/>
                  <a:t>BorelStoch</a:t>
                </a:r>
                <a:r>
                  <a:rPr lang="en-US" dirty="0"/>
                  <a:t> has</a:t>
                </a:r>
              </a:p>
              <a:p>
                <a:r>
                  <a:rPr lang="en-US" dirty="0"/>
                  <a:t>Objects: standard </a:t>
                </a:r>
                <a:r>
                  <a:rPr lang="en-US" dirty="0" err="1"/>
                  <a:t>Borel</a:t>
                </a:r>
                <a:r>
                  <a:rPr lang="en-US" dirty="0"/>
                  <a:t> spaces (finite sets, </a:t>
                </a:r>
                <a:r>
                  <a:rPr lang="en-US" dirty="0" err="1"/>
                  <a:t>ℕ</a:t>
                </a:r>
                <a:r>
                  <a:rPr lang="en-US" dirty="0"/>
                  <a:t> and [0,1])</a:t>
                </a:r>
              </a:p>
              <a:p>
                <a:r>
                  <a:rPr lang="en-US" dirty="0"/>
                  <a:t>Morphisms: Measurable Markov kernels</a:t>
                </a:r>
                <a:br>
                  <a:rPr lang="en-US" dirty="0"/>
                </a:br>
                <a:r>
                  <a:rPr lang="en-US" dirty="0"/>
                  <a:t>(generalized Markov transition matrices; a kernel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→(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associates to each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 probability measure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that this association is a measurable map </a:t>
                </a:r>
                <a:r>
                  <a:rPr lang="en-US" dirty="0" err="1"/>
                  <a:t>wrt</a:t>
                </a:r>
                <a:r>
                  <a:rPr lang="en-US" dirty="0"/>
                  <a:t> A</a:t>
                </a:r>
                <a:br>
                  <a:rPr lang="en-US" dirty="0"/>
                </a:br>
                <a:r>
                  <a:rPr lang="en-US" dirty="0"/>
                  <a:t>Composition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d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ie</a:t>
                </a:r>
                <a:r>
                  <a:rPr lang="en-US" dirty="0"/>
                  <a:t> integrate over all possible intermediary points)</a:t>
                </a:r>
              </a:p>
              <a:p>
                <a:r>
                  <a:rPr lang="en-US" dirty="0"/>
                  <a:t>Monoidal structure by products of measurable spaces.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7E1D04-378C-374D-93A2-F23569A41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4648" y="344774"/>
                <a:ext cx="6245352" cy="6355829"/>
              </a:xfrm>
              <a:blipFill>
                <a:blip r:embed="rId2"/>
                <a:stretch>
                  <a:fillRect l="-1014" t="-599" r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1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920AE-66B1-4A4F-B938-5E61695D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</p:spPr>
        <p:txBody>
          <a:bodyPr>
            <a:normAutofit/>
          </a:bodyPr>
          <a:lstStyle/>
          <a:p>
            <a:r>
              <a:rPr lang="en-US" dirty="0"/>
              <a:t>Data has shape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E28E80-59C7-4175-93FA-B5F52391B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0C80D-6CC2-E348-A2CE-4A5477CD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1615" y="1723356"/>
            <a:ext cx="3434285" cy="345120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F495D-8AD1-472C-9DC9-5FD677DDC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3309582"/>
            <a:ext cx="5312254" cy="2485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mean (or centroid) gives us a </a:t>
            </a:r>
            <a:r>
              <a:rPr lang="en-US" b="1" dirty="0"/>
              <a:t>location</a:t>
            </a:r>
            <a:r>
              <a:rPr lang="en-US" dirty="0"/>
              <a:t> for the data set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582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0013-0C4D-8940-9ED3-44E6A7AC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Statistics:</a:t>
            </a:r>
            <a:br>
              <a:rPr lang="en-US" dirty="0"/>
            </a:br>
            <a:r>
              <a:rPr lang="en-US" dirty="0"/>
              <a:t>Theories and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F1931-8B33-6E4A-A071-8B1B508CFC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7696" y="0"/>
                <a:ext cx="6849406" cy="44670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(Patterson, 2020)</a:t>
                </a:r>
                <a:br>
                  <a:rPr lang="en-US" dirty="0"/>
                </a:br>
                <a:r>
                  <a:rPr lang="en-US" dirty="0"/>
                  <a:t>A </a:t>
                </a:r>
                <a:r>
                  <a:rPr lang="en-US" i="1" dirty="0"/>
                  <a:t>statistical theory</a:t>
                </a:r>
                <a:r>
                  <a:rPr lang="en-US" dirty="0"/>
                  <a:t> is a small Markov category T with a distinguished </a:t>
                </a:r>
                <a:r>
                  <a:rPr lang="en-US" i="1" dirty="0"/>
                  <a:t>sampling morphism</a:t>
                </a:r>
                <a:r>
                  <a:rPr lang="en-US" dirty="0"/>
                  <a:t> p.</a:t>
                </a:r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i="1" dirty="0"/>
                  <a:t>model</a:t>
                </a:r>
                <a:r>
                  <a:rPr lang="en-US" dirty="0"/>
                  <a:t> of a statistical theory is a functor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𝑆𝑡𝑎𝑡</m:t>
                    </m:r>
                  </m:oMath>
                </a14:m>
                <a:r>
                  <a:rPr lang="en-US" dirty="0"/>
                  <a:t>, where Stat is a specific Markov category for modeling statistics.</a:t>
                </a:r>
              </a:p>
              <a:p>
                <a:pPr marL="0" indent="0">
                  <a:buNone/>
                </a:pPr>
                <a:r>
                  <a:rPr lang="en-US" dirty="0"/>
                  <a:t>Example:</a:t>
                </a:r>
                <a:br>
                  <a:rPr lang="en-US" dirty="0"/>
                </a:br>
                <a:r>
                  <a:rPr lang="en-US" dirty="0"/>
                  <a:t>A linear model with design matrix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/>
                  <a:t> has sampling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parameters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i="1" dirty="0"/>
                  <a:t>theory</a:t>
                </a:r>
                <a:r>
                  <a:rPr lang="en-US" dirty="0"/>
                  <a:t> of a linear model has objects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morphisms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and sampling morphism: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F1931-8B33-6E4A-A071-8B1B508CFC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696" y="0"/>
                <a:ext cx="6849406" cy="4467069"/>
              </a:xfrm>
              <a:blipFill>
                <a:blip r:embed="rId2"/>
                <a:stretch>
                  <a:fillRect l="-924" t="-568" r="-1109" b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FF29254-D6B3-2A40-96EF-8BDB335B6E7D}"/>
              </a:ext>
            </a:extLst>
          </p:cNvPr>
          <p:cNvGrpSpPr/>
          <p:nvPr/>
        </p:nvGrpSpPr>
        <p:grpSpPr>
          <a:xfrm>
            <a:off x="6096000" y="4576658"/>
            <a:ext cx="1272374" cy="2138935"/>
            <a:chOff x="6096000" y="4576658"/>
            <a:chExt cx="1272374" cy="2138935"/>
          </a:xfrm>
        </p:grpSpPr>
        <p:sp>
          <p:nvSpPr>
            <p:cNvPr id="5" name="Alternate Process 4">
              <a:extLst>
                <a:ext uri="{FF2B5EF4-FFF2-40B4-BE49-F238E27FC236}">
                  <a16:creationId xmlns:a16="http://schemas.microsoft.com/office/drawing/2014/main" id="{B3F062BF-D350-2143-91B8-50A259981CFB}"/>
                </a:ext>
              </a:extLst>
            </p:cNvPr>
            <p:cNvSpPr/>
            <p:nvPr/>
          </p:nvSpPr>
          <p:spPr>
            <a:xfrm>
              <a:off x="6096000" y="5034147"/>
              <a:ext cx="715948" cy="479685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Alternate Process 5">
                  <a:extLst>
                    <a:ext uri="{FF2B5EF4-FFF2-40B4-BE49-F238E27FC236}">
                      <a16:creationId xmlns:a16="http://schemas.microsoft.com/office/drawing/2014/main" id="{BE4F6890-0A4E-034A-810D-6A6486432951}"/>
                    </a:ext>
                  </a:extLst>
                </p:cNvPr>
                <p:cNvSpPr/>
                <p:nvPr/>
              </p:nvSpPr>
              <p:spPr>
                <a:xfrm>
                  <a:off x="6453974" y="5808087"/>
                  <a:ext cx="715948" cy="479685"/>
                </a:xfrm>
                <a:prstGeom prst="flowChartAlternateProcess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Alternate Process 5">
                  <a:extLst>
                    <a:ext uri="{FF2B5EF4-FFF2-40B4-BE49-F238E27FC236}">
                      <a16:creationId xmlns:a16="http://schemas.microsoft.com/office/drawing/2014/main" id="{BE4F6890-0A4E-034A-810D-6A64864329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3974" y="5808087"/>
                  <a:ext cx="715948" cy="479685"/>
                </a:xfrm>
                <a:prstGeom prst="flowChartAlternateProcess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7300B67-B009-ED4F-AE2C-B2D049D0F0A3}"/>
                </a:ext>
              </a:extLst>
            </p:cNvPr>
            <p:cNvCxnSpPr>
              <a:endCxn id="5" idx="0"/>
            </p:cNvCxnSpPr>
            <p:nvPr/>
          </p:nvCxnSpPr>
          <p:spPr>
            <a:xfrm>
              <a:off x="6453974" y="4616970"/>
              <a:ext cx="0" cy="4171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0E6ACD7-3930-6D40-AF75-45EC21258B32}"/>
                </a:ext>
              </a:extLst>
            </p:cNvPr>
            <p:cNvCxnSpPr/>
            <p:nvPr/>
          </p:nvCxnSpPr>
          <p:spPr>
            <a:xfrm>
              <a:off x="6648846" y="5513832"/>
              <a:ext cx="0" cy="29425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EE6155E-521B-6D42-9C71-9166280CB655}"/>
                </a:ext>
              </a:extLst>
            </p:cNvPr>
            <p:cNvCxnSpPr/>
            <p:nvPr/>
          </p:nvCxnSpPr>
          <p:spPr>
            <a:xfrm>
              <a:off x="6975052" y="4616970"/>
              <a:ext cx="0" cy="11911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889005D-1DF6-674D-B01B-DAAFCD0348D5}"/>
                </a:ext>
              </a:extLst>
            </p:cNvPr>
            <p:cNvCxnSpPr>
              <a:stCxn id="6" idx="2"/>
            </p:cNvCxnSpPr>
            <p:nvPr/>
          </p:nvCxnSpPr>
          <p:spPr>
            <a:xfrm>
              <a:off x="6811948" y="6287772"/>
              <a:ext cx="0" cy="4278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A80ACD-741E-9D48-A10A-A1B7F44AB0B1}"/>
                    </a:ext>
                  </a:extLst>
                </p:cNvPr>
                <p:cNvSpPr txBox="1"/>
                <p:nvPr/>
              </p:nvSpPr>
              <p:spPr>
                <a:xfrm>
                  <a:off x="6100634" y="4576658"/>
                  <a:ext cx="3533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A80ACD-741E-9D48-A10A-A1B7F44AB0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0634" y="4576658"/>
                  <a:ext cx="35334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41B8DEB-41F1-6A4D-BA0A-F49B12B08BE5}"/>
                    </a:ext>
                  </a:extLst>
                </p:cNvPr>
                <p:cNvSpPr txBox="1"/>
                <p:nvPr/>
              </p:nvSpPr>
              <p:spPr>
                <a:xfrm>
                  <a:off x="6280516" y="5491058"/>
                  <a:ext cx="3533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41B8DEB-41F1-6A4D-BA0A-F49B12B08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0516" y="5491058"/>
                  <a:ext cx="35334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8EFB62F-2E83-F442-BABE-7538DAFA25F3}"/>
                    </a:ext>
                  </a:extLst>
                </p:cNvPr>
                <p:cNvSpPr txBox="1"/>
                <p:nvPr/>
              </p:nvSpPr>
              <p:spPr>
                <a:xfrm>
                  <a:off x="7015034" y="4936422"/>
                  <a:ext cx="3533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8EFB62F-2E83-F442-BABE-7538DAFA25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034" y="4936422"/>
                  <a:ext cx="353340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10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5839EA3-8304-EB4C-9B66-E4ECA4201699}"/>
                    </a:ext>
                  </a:extLst>
                </p:cNvPr>
                <p:cNvSpPr txBox="1"/>
                <p:nvPr/>
              </p:nvSpPr>
              <p:spPr>
                <a:xfrm>
                  <a:off x="6805172" y="6300527"/>
                  <a:ext cx="3533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5839EA3-8304-EB4C-9B66-E4ECA4201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5172" y="6300527"/>
                  <a:ext cx="35334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04D10B0-4374-4642-8BDE-F2D47B3E2BDD}"/>
              </a:ext>
            </a:extLst>
          </p:cNvPr>
          <p:cNvSpPr txBox="1"/>
          <p:nvPr/>
        </p:nvSpPr>
        <p:spPr>
          <a:xfrm>
            <a:off x="5111365" y="5029198"/>
            <a:ext cx="11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BE8E20-F689-1A41-9836-3C7FCFC1161D}"/>
              </a:ext>
            </a:extLst>
          </p:cNvPr>
          <p:cNvSpPr txBox="1"/>
          <p:nvPr/>
        </p:nvSpPr>
        <p:spPr>
          <a:xfrm>
            <a:off x="8501554" y="5089323"/>
            <a:ext cx="104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073A402-0B65-7140-80FF-D9251AFB980F}"/>
              </a:ext>
            </a:extLst>
          </p:cNvPr>
          <p:cNvGrpSpPr/>
          <p:nvPr/>
        </p:nvGrpSpPr>
        <p:grpSpPr>
          <a:xfrm>
            <a:off x="9394187" y="4576658"/>
            <a:ext cx="1346974" cy="2153925"/>
            <a:chOff x="9394187" y="4576658"/>
            <a:chExt cx="1346974" cy="2153925"/>
          </a:xfrm>
        </p:grpSpPr>
        <p:sp>
          <p:nvSpPr>
            <p:cNvPr id="19" name="Alternate Process 18">
              <a:extLst>
                <a:ext uri="{FF2B5EF4-FFF2-40B4-BE49-F238E27FC236}">
                  <a16:creationId xmlns:a16="http://schemas.microsoft.com/office/drawing/2014/main" id="{7486582A-EFC8-2041-9CF4-74CA88B45F62}"/>
                </a:ext>
              </a:extLst>
            </p:cNvPr>
            <p:cNvSpPr/>
            <p:nvPr/>
          </p:nvSpPr>
          <p:spPr>
            <a:xfrm>
              <a:off x="9468787" y="5034147"/>
              <a:ext cx="715948" cy="479685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normAutofit fontScale="70000" lnSpcReduction="20000"/>
            </a:bodyPr>
            <a:lstStyle/>
            <a:p>
              <a:pPr algn="ctr"/>
              <a:r>
                <a:rPr lang="en-US" dirty="0"/>
                <a:t>Linear map</a:t>
              </a:r>
            </a:p>
          </p:txBody>
        </p:sp>
        <p:sp>
          <p:nvSpPr>
            <p:cNvPr id="20" name="Alternate Process 19">
              <a:extLst>
                <a:ext uri="{FF2B5EF4-FFF2-40B4-BE49-F238E27FC236}">
                  <a16:creationId xmlns:a16="http://schemas.microsoft.com/office/drawing/2014/main" id="{8443693E-E909-814A-9415-FBBAC9CC6B25}"/>
                </a:ext>
              </a:extLst>
            </p:cNvPr>
            <p:cNvSpPr/>
            <p:nvPr/>
          </p:nvSpPr>
          <p:spPr>
            <a:xfrm>
              <a:off x="9826761" y="5808087"/>
              <a:ext cx="715948" cy="479685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>
              <a:normAutofit fontScale="47500" lnSpcReduction="20000"/>
            </a:bodyPr>
            <a:lstStyle/>
            <a:p>
              <a:pPr algn="ctr"/>
              <a:r>
                <a:rPr lang="en-US" dirty="0"/>
                <a:t>Isotropic normal sample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37375E4-E200-D84B-A6ED-6716721ED84C}"/>
                </a:ext>
              </a:extLst>
            </p:cNvPr>
            <p:cNvCxnSpPr>
              <a:endCxn id="19" idx="0"/>
            </p:cNvCxnSpPr>
            <p:nvPr/>
          </p:nvCxnSpPr>
          <p:spPr>
            <a:xfrm>
              <a:off x="9826761" y="4616970"/>
              <a:ext cx="0" cy="4171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6433B7E-2165-834C-AF88-1E6F1E37DFF7}"/>
                </a:ext>
              </a:extLst>
            </p:cNvPr>
            <p:cNvCxnSpPr/>
            <p:nvPr/>
          </p:nvCxnSpPr>
          <p:spPr>
            <a:xfrm>
              <a:off x="10021633" y="5513832"/>
              <a:ext cx="0" cy="29425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75F9DA4-88BD-704D-A982-D5862E282661}"/>
                </a:ext>
              </a:extLst>
            </p:cNvPr>
            <p:cNvCxnSpPr/>
            <p:nvPr/>
          </p:nvCxnSpPr>
          <p:spPr>
            <a:xfrm>
              <a:off x="10347839" y="4616970"/>
              <a:ext cx="0" cy="11911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C98D0FF-5075-0441-A6C4-22EEEEF04BF9}"/>
                    </a:ext>
                  </a:extLst>
                </p:cNvPr>
                <p:cNvSpPr txBox="1"/>
                <p:nvPr/>
              </p:nvSpPr>
              <p:spPr>
                <a:xfrm>
                  <a:off x="9394187" y="4576658"/>
                  <a:ext cx="3533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C98D0FF-5075-0441-A6C4-22EEEEF04B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4187" y="4576658"/>
                  <a:ext cx="353340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5B6A537-E633-3D4A-A386-1EA72823AFC7}"/>
                    </a:ext>
                  </a:extLst>
                </p:cNvPr>
                <p:cNvSpPr txBox="1"/>
                <p:nvPr/>
              </p:nvSpPr>
              <p:spPr>
                <a:xfrm>
                  <a:off x="9589059" y="5491058"/>
                  <a:ext cx="3533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5B6A537-E633-3D4A-A386-1EA72823AF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9059" y="5491058"/>
                  <a:ext cx="353340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E7B3F0-481B-C647-BDAE-313EAF666EF7}"/>
                    </a:ext>
                  </a:extLst>
                </p:cNvPr>
                <p:cNvSpPr txBox="1"/>
                <p:nvPr/>
              </p:nvSpPr>
              <p:spPr>
                <a:xfrm>
                  <a:off x="10387821" y="4936422"/>
                  <a:ext cx="3533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E7B3F0-481B-C647-BDAE-313EAF666E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7821" y="4936422"/>
                  <a:ext cx="353340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682586C-BD32-2445-A84A-2E4F9B2CA13A}"/>
                    </a:ext>
                  </a:extLst>
                </p:cNvPr>
                <p:cNvSpPr txBox="1"/>
                <p:nvPr/>
              </p:nvSpPr>
              <p:spPr>
                <a:xfrm>
                  <a:off x="10184735" y="6312205"/>
                  <a:ext cx="3533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682586C-BD32-2445-A84A-2E4F9B2CA1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4735" y="6312205"/>
                  <a:ext cx="353340" cy="369332"/>
                </a:xfrm>
                <a:prstGeom prst="rect">
                  <a:avLst/>
                </a:prstGeom>
                <a:blipFill>
                  <a:blip r:embed="rId11"/>
                  <a:stretch>
                    <a:fillRect r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AA183C57-C6AB-734A-9D3E-FD27EBE3D5FC}"/>
                </a:ext>
              </a:extLst>
            </p:cNvPr>
            <p:cNvCxnSpPr/>
            <p:nvPr/>
          </p:nvCxnSpPr>
          <p:spPr>
            <a:xfrm>
              <a:off x="10199725" y="6302762"/>
              <a:ext cx="0" cy="42782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97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0013-0C4D-8940-9ED3-44E6A7AC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Statistics:</a:t>
            </a:r>
            <a:br>
              <a:rPr lang="en-US" dirty="0"/>
            </a:br>
            <a:r>
              <a:rPr lang="en-US" dirty="0"/>
              <a:t>Theories and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F1931-8B33-6E4A-A071-8B1B508CFC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7696" y="1"/>
                <a:ext cx="6849406" cy="41895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(Patterson, 2020)</a:t>
                </a:r>
                <a:br>
                  <a:rPr lang="en-US" dirty="0"/>
                </a:br>
                <a:r>
                  <a:rPr lang="en-US" dirty="0"/>
                  <a:t>A </a:t>
                </a:r>
                <a:r>
                  <a:rPr lang="en-US" i="1" dirty="0"/>
                  <a:t>statistical theory</a:t>
                </a:r>
                <a:r>
                  <a:rPr lang="en-US" dirty="0"/>
                  <a:t> is a small Markov category T with a distinguished </a:t>
                </a:r>
                <a:r>
                  <a:rPr lang="en-US" i="1" dirty="0"/>
                  <a:t>sampling morphism</a:t>
                </a:r>
                <a:r>
                  <a:rPr lang="en-US" dirty="0"/>
                  <a:t> p.</a:t>
                </a:r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i="1" dirty="0"/>
                  <a:t>model</a:t>
                </a:r>
                <a:r>
                  <a:rPr lang="en-US" dirty="0"/>
                  <a:t> of a statistical theory is a functor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𝑆𝑡𝑎𝑡</m:t>
                    </m:r>
                  </m:oMath>
                </a14:m>
                <a:r>
                  <a:rPr lang="en-US" dirty="0"/>
                  <a:t>, where Stat is a specific Markov category for modeling statistics.</a:t>
                </a:r>
              </a:p>
              <a:p>
                <a:pPr marL="0" indent="0">
                  <a:buNone/>
                </a:pPr>
                <a:r>
                  <a:rPr lang="en-US" dirty="0"/>
                  <a:t>Example:</a:t>
                </a:r>
                <a:br>
                  <a:rPr lang="en-US" dirty="0"/>
                </a:br>
                <a:r>
                  <a:rPr lang="en-US" dirty="0"/>
                  <a:t>A </a:t>
                </a:r>
                <a:r>
                  <a:rPr lang="en-US" i="1" dirty="0"/>
                  <a:t>general</a:t>
                </a:r>
                <a:r>
                  <a:rPr lang="en-US" dirty="0"/>
                  <a:t> linear model has sampling distribution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h an invertible </a:t>
                </a:r>
                <a:r>
                  <a:rPr lang="en-US" i="1" dirty="0"/>
                  <a:t>link function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i="1" dirty="0"/>
                  <a:t>theory</a:t>
                </a:r>
                <a:r>
                  <a:rPr lang="en-US" dirty="0"/>
                  <a:t> of a general linear model has objects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morphisms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FF1931-8B33-6E4A-A071-8B1B508CFC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7696" y="1"/>
                <a:ext cx="6849406" cy="4189588"/>
              </a:xfrm>
              <a:blipFill>
                <a:blip r:embed="rId2"/>
                <a:stretch>
                  <a:fillRect l="-924" t="-606" r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lternate Process 4">
            <a:extLst>
              <a:ext uri="{FF2B5EF4-FFF2-40B4-BE49-F238E27FC236}">
                <a16:creationId xmlns:a16="http://schemas.microsoft.com/office/drawing/2014/main" id="{B3F062BF-D350-2143-91B8-50A259981CFB}"/>
              </a:ext>
            </a:extLst>
          </p:cNvPr>
          <p:cNvSpPr/>
          <p:nvPr/>
        </p:nvSpPr>
        <p:spPr>
          <a:xfrm>
            <a:off x="6096000" y="5034147"/>
            <a:ext cx="715948" cy="47968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BE4F6890-0A4E-034A-810D-6A6486432951}"/>
                  </a:ext>
                </a:extLst>
              </p:cNvPr>
              <p:cNvSpPr/>
              <p:nvPr/>
            </p:nvSpPr>
            <p:spPr>
              <a:xfrm>
                <a:off x="6453974" y="5808087"/>
                <a:ext cx="715948" cy="479685"/>
              </a:xfrm>
              <a:prstGeom prst="flowChartAlternateProcess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Alternate Process 5">
                <a:extLst>
                  <a:ext uri="{FF2B5EF4-FFF2-40B4-BE49-F238E27FC236}">
                    <a16:creationId xmlns:a16="http://schemas.microsoft.com/office/drawing/2014/main" id="{BE4F6890-0A4E-034A-810D-6A6486432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974" y="5808087"/>
                <a:ext cx="715948" cy="479685"/>
              </a:xfrm>
              <a:prstGeom prst="flowChartAlternateProcess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300B67-B009-ED4F-AE2C-B2D049D0F0A3}"/>
              </a:ext>
            </a:extLst>
          </p:cNvPr>
          <p:cNvCxnSpPr>
            <a:endCxn id="5" idx="0"/>
          </p:cNvCxnSpPr>
          <p:nvPr/>
        </p:nvCxnSpPr>
        <p:spPr>
          <a:xfrm>
            <a:off x="6453974" y="4616970"/>
            <a:ext cx="0" cy="4171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E6ACD7-3930-6D40-AF75-45EC21258B32}"/>
              </a:ext>
            </a:extLst>
          </p:cNvPr>
          <p:cNvCxnSpPr/>
          <p:nvPr/>
        </p:nvCxnSpPr>
        <p:spPr>
          <a:xfrm>
            <a:off x="6648846" y="5513832"/>
            <a:ext cx="0" cy="2942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EE6155E-521B-6D42-9C71-9166280CB655}"/>
              </a:ext>
            </a:extLst>
          </p:cNvPr>
          <p:cNvCxnSpPr>
            <a:cxnSpLocks/>
          </p:cNvCxnSpPr>
          <p:nvPr/>
        </p:nvCxnSpPr>
        <p:spPr>
          <a:xfrm>
            <a:off x="6975052" y="3687580"/>
            <a:ext cx="0" cy="21205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89005D-1DF6-674D-B01B-DAAFCD0348D5}"/>
              </a:ext>
            </a:extLst>
          </p:cNvPr>
          <p:cNvCxnSpPr>
            <a:stCxn id="6" idx="2"/>
          </p:cNvCxnSpPr>
          <p:nvPr/>
        </p:nvCxnSpPr>
        <p:spPr>
          <a:xfrm>
            <a:off x="6811948" y="6287772"/>
            <a:ext cx="0" cy="4278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A80ACD-741E-9D48-A10A-A1B7F44AB0B1}"/>
                  </a:ext>
                </a:extLst>
              </p:cNvPr>
              <p:cNvSpPr txBox="1"/>
              <p:nvPr/>
            </p:nvSpPr>
            <p:spPr>
              <a:xfrm>
                <a:off x="6100634" y="4576658"/>
                <a:ext cx="353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A80ACD-741E-9D48-A10A-A1B7F44AB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634" y="4576658"/>
                <a:ext cx="353340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1B8DEB-41F1-6A4D-BA0A-F49B12B08BE5}"/>
                  </a:ext>
                </a:extLst>
              </p:cNvPr>
              <p:cNvSpPr txBox="1"/>
              <p:nvPr/>
            </p:nvSpPr>
            <p:spPr>
              <a:xfrm>
                <a:off x="6280516" y="5491058"/>
                <a:ext cx="353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1B8DEB-41F1-6A4D-BA0A-F49B12B08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516" y="5491058"/>
                <a:ext cx="353340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EFB62F-2E83-F442-BABE-7538DAFA25F3}"/>
                  </a:ext>
                </a:extLst>
              </p:cNvPr>
              <p:cNvSpPr txBox="1"/>
              <p:nvPr/>
            </p:nvSpPr>
            <p:spPr>
              <a:xfrm>
                <a:off x="7015034" y="4936422"/>
                <a:ext cx="353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EFB62F-2E83-F442-BABE-7538DAFA2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034" y="4936422"/>
                <a:ext cx="353340" cy="369332"/>
              </a:xfrm>
              <a:prstGeom prst="rect">
                <a:avLst/>
              </a:prstGeom>
              <a:blipFill>
                <a:blip r:embed="rId6"/>
                <a:stretch>
                  <a:fillRect r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839EA3-8304-EB4C-9B66-E4ECA4201699}"/>
                  </a:ext>
                </a:extLst>
              </p:cNvPr>
              <p:cNvSpPr txBox="1"/>
              <p:nvPr/>
            </p:nvSpPr>
            <p:spPr>
              <a:xfrm>
                <a:off x="6805172" y="6300527"/>
                <a:ext cx="353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5839EA3-8304-EB4C-9B66-E4ECA42016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172" y="6300527"/>
                <a:ext cx="35334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lternate Process 29">
            <a:extLst>
              <a:ext uri="{FF2B5EF4-FFF2-40B4-BE49-F238E27FC236}">
                <a16:creationId xmlns:a16="http://schemas.microsoft.com/office/drawing/2014/main" id="{0D60119C-5BBD-4544-A798-E562A461017B}"/>
              </a:ext>
            </a:extLst>
          </p:cNvPr>
          <p:cNvSpPr/>
          <p:nvPr/>
        </p:nvSpPr>
        <p:spPr>
          <a:xfrm>
            <a:off x="6096000" y="4104757"/>
            <a:ext cx="715948" cy="47968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3B9949-3B09-5648-BC21-0E15A17B1FBE}"/>
              </a:ext>
            </a:extLst>
          </p:cNvPr>
          <p:cNvCxnSpPr>
            <a:endCxn id="30" idx="0"/>
          </p:cNvCxnSpPr>
          <p:nvPr/>
        </p:nvCxnSpPr>
        <p:spPr>
          <a:xfrm>
            <a:off x="6453974" y="3687580"/>
            <a:ext cx="0" cy="4171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8E03A22-81EF-C843-A60F-F49B429D4B0A}"/>
                  </a:ext>
                </a:extLst>
              </p:cNvPr>
              <p:cNvSpPr txBox="1"/>
              <p:nvPr/>
            </p:nvSpPr>
            <p:spPr>
              <a:xfrm>
                <a:off x="6100634" y="3647268"/>
                <a:ext cx="3533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8E03A22-81EF-C843-A60F-F49B429D4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634" y="3647268"/>
                <a:ext cx="353340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8DAA68-E6E8-4E41-822B-D992670FF00E}"/>
                  </a:ext>
                </a:extLst>
              </p:cNvPr>
              <p:cNvSpPr txBox="1"/>
              <p:nvPr/>
            </p:nvSpPr>
            <p:spPr>
              <a:xfrm>
                <a:off x="7974766" y="3822491"/>
                <a:ext cx="3942370" cy="19855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Setting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choosing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𝐼𝑑</m:t>
                    </m:r>
                  </m:oMath>
                </a14:m>
                <a:r>
                  <a:rPr lang="en-US" dirty="0"/>
                  <a:t> creates a </a:t>
                </a:r>
                <a:r>
                  <a:rPr lang="en-US" i="1" dirty="0"/>
                  <a:t>theory morphism</a:t>
                </a:r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𝐺𝐿𝑀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𝐿𝑀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which induces a </a:t>
                </a:r>
                <a:r>
                  <a:rPr lang="en-US" i="1" dirty="0"/>
                  <a:t>model migration functor</a:t>
                </a:r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𝑀𝑜𝑑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𝐿𝑀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𝑀𝑜𝑑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𝐺𝐿𝑀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8DAA68-E6E8-4E41-822B-D992670FF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766" y="3822491"/>
                <a:ext cx="3942370" cy="1985595"/>
              </a:xfrm>
              <a:prstGeom prst="rect">
                <a:avLst/>
              </a:prstGeom>
              <a:blipFill>
                <a:blip r:embed="rId9"/>
                <a:stretch>
                  <a:fillRect l="-962" t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89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E586-4BB6-4C46-81D1-EA3A831F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420625"/>
            <a:ext cx="10667998" cy="1208718"/>
          </a:xfrm>
        </p:spPr>
        <p:txBody>
          <a:bodyPr anchor="b">
            <a:normAutofit/>
          </a:bodyPr>
          <a:lstStyle/>
          <a:p>
            <a:r>
              <a:rPr lang="en-US" dirty="0"/>
              <a:t>Thank you for listening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9DFFF8FB-ED82-46FE-AB7C-1ED6AAE68E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045565"/>
              </p:ext>
            </p:extLst>
          </p:nvPr>
        </p:nvGraphicFramePr>
        <p:xfrm>
          <a:off x="1874894" y="1629343"/>
          <a:ext cx="8436113" cy="480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over image of the book Topological Data Analysis with Applications by Gunnar Carlsson and Mikael Vejdemo-Johansson. Black cover with a red photo of a spiral galaxy and superimposed red/white graph model of the galaxy shape.">
            <a:extLst>
              <a:ext uri="{FF2B5EF4-FFF2-40B4-BE49-F238E27FC236}">
                <a16:creationId xmlns:a16="http://schemas.microsoft.com/office/drawing/2014/main" id="{BB3D3D8F-4145-1540-87AE-9EA539166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96" y="2079048"/>
            <a:ext cx="2505454" cy="3620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1A35AA-778D-AA46-8D8E-CBC06DA74E90}"/>
              </a:ext>
            </a:extLst>
          </p:cNvPr>
          <p:cNvSpPr txBox="1"/>
          <p:nvPr/>
        </p:nvSpPr>
        <p:spPr>
          <a:xfrm>
            <a:off x="64196" y="5699173"/>
            <a:ext cx="2505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www.cambridge.org/9781108838658</a:t>
            </a:r>
            <a:endParaRPr lang="en-US" dirty="0"/>
          </a:p>
          <a:p>
            <a:r>
              <a:rPr lang="en-US" dirty="0"/>
              <a:t>20% discount code: TDAA2021</a:t>
            </a:r>
          </a:p>
        </p:txBody>
      </p:sp>
    </p:spTree>
    <p:extLst>
      <p:ext uri="{BB962C8B-B14F-4D97-AF65-F5344CB8AC3E}">
        <p14:creationId xmlns:p14="http://schemas.microsoft.com/office/powerpoint/2010/main" val="37759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920AE-66B1-4A4F-B938-5E61695D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</p:spPr>
        <p:txBody>
          <a:bodyPr>
            <a:normAutofit/>
          </a:bodyPr>
          <a:lstStyle/>
          <a:p>
            <a:r>
              <a:rPr lang="en-US" dirty="0"/>
              <a:t>Data has shape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E28E80-59C7-4175-93FA-B5F52391B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0C80D-6CC2-E348-A2CE-4A5477CD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1615" y="1723356"/>
            <a:ext cx="3434285" cy="345120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F495D-8AD1-472C-9DC9-5FD677DDC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3309582"/>
            <a:ext cx="5312254" cy="2485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Variance (and covariance) measure how much and in what directions data spreads out.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920AE-66B1-4A4F-B938-5E61695D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</p:spPr>
        <p:txBody>
          <a:bodyPr>
            <a:normAutofit/>
          </a:bodyPr>
          <a:lstStyle/>
          <a:p>
            <a:r>
              <a:rPr lang="en-US" dirty="0"/>
              <a:t>Data has shape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E28E80-59C7-4175-93FA-B5F52391B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0C80D-6CC2-E348-A2CE-4A5477CD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1615" y="1723356"/>
            <a:ext cx="3434285" cy="345120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F495D-8AD1-472C-9DC9-5FD677DDC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3309582"/>
            <a:ext cx="5312254" cy="2485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PCA fits a best matching coordinate system to the data.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7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920AE-66B1-4A4F-B938-5E61695D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</p:spPr>
        <p:txBody>
          <a:bodyPr>
            <a:normAutofit/>
          </a:bodyPr>
          <a:lstStyle/>
          <a:p>
            <a:r>
              <a:rPr lang="en-US" dirty="0"/>
              <a:t>Data has shape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E28E80-59C7-4175-93FA-B5F52391B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0C80D-6CC2-E348-A2CE-4A5477CD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71615" y="1723356"/>
            <a:ext cx="3434285" cy="345120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0F495D-8AD1-472C-9DC9-5FD677DDC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3309582"/>
            <a:ext cx="5312254" cy="2485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Clustering interprets the data as a collection of discrete unconnected points.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68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5176844-69C3-4F79-BE38-EA5BDDF4F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DB8EE7-2962-6944-9110-46456A7A1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532" y="1063255"/>
            <a:ext cx="5312254" cy="1806727"/>
          </a:xfrm>
        </p:spPr>
        <p:txBody>
          <a:bodyPr>
            <a:normAutofit/>
          </a:bodyPr>
          <a:lstStyle/>
          <a:p>
            <a:r>
              <a:rPr lang="en-US" dirty="0"/>
              <a:t>Shape matters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E28E80-59C7-4175-93FA-B5F52391B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215066" cy="6858000"/>
          </a:xfrm>
          <a:custGeom>
            <a:avLst/>
            <a:gdLst>
              <a:gd name="connsiteX0" fmla="*/ 2017353 w 5215066"/>
              <a:gd name="connsiteY0" fmla="*/ 0 h 6858000"/>
              <a:gd name="connsiteX1" fmla="*/ 5215066 w 5215066"/>
              <a:gd name="connsiteY1" fmla="*/ 0 h 6858000"/>
              <a:gd name="connsiteX2" fmla="*/ 5215066 w 5215066"/>
              <a:gd name="connsiteY2" fmla="*/ 6858000 h 6858000"/>
              <a:gd name="connsiteX3" fmla="*/ 1292431 w 5215066"/>
              <a:gd name="connsiteY3" fmla="*/ 6858000 h 6858000"/>
              <a:gd name="connsiteX4" fmla="*/ 1012702 w 5215066"/>
              <a:gd name="connsiteY4" fmla="*/ 6549681 h 6858000"/>
              <a:gd name="connsiteX5" fmla="*/ 0 w 5215066"/>
              <a:gd name="connsiteY5" fmla="*/ 3723759 h 6858000"/>
              <a:gd name="connsiteX6" fmla="*/ 1955279 w 5215066"/>
              <a:gd name="connsiteY6" fmla="*/ 39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066" h="6858000">
                <a:moveTo>
                  <a:pt x="2017353" y="0"/>
                </a:moveTo>
                <a:lnTo>
                  <a:pt x="5215066" y="0"/>
                </a:lnTo>
                <a:lnTo>
                  <a:pt x="5215066" y="6858000"/>
                </a:lnTo>
                <a:lnTo>
                  <a:pt x="1292431" y="6858000"/>
                </a:lnTo>
                <a:lnTo>
                  <a:pt x="1012702" y="6549681"/>
                </a:lnTo>
                <a:cubicBezTo>
                  <a:pt x="380046" y="5781733"/>
                  <a:pt x="0" y="4797206"/>
                  <a:pt x="0" y="3723759"/>
                </a:cubicBezTo>
                <a:cubicBezTo>
                  <a:pt x="0" y="2190263"/>
                  <a:pt x="775604" y="838237"/>
                  <a:pt x="1955279" y="398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ube with solid fill">
            <a:extLst>
              <a:ext uri="{FF2B5EF4-FFF2-40B4-BE49-F238E27FC236}">
                <a16:creationId xmlns:a16="http://schemas.microsoft.com/office/drawing/2014/main" id="{BCFE5E48-300B-4356-92A5-E1BC4088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1276" y="1731476"/>
            <a:ext cx="3434963" cy="343496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FC086D-39EC-448D-97E7-FF23235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86332" y="3088919"/>
            <a:ext cx="521208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7B8ED-E091-6745-93BA-493F66889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532" y="3309582"/>
            <a:ext cx="5312254" cy="2485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Your choice of data analysis tool imposes assumptions that your data may or may not obey.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A101E513-AF74-4E9D-A31F-996642507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8245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VTI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VTI" id="{66EB4A02-0C0F-47F1-9F48-4E6882B9F967}" vid="{F3552358-4452-4FDA-9568-4F5DA32F7A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10529</TotalTime>
  <Words>3646</Words>
  <Application>Microsoft Macintosh PowerPoint</Application>
  <PresentationFormat>Widescreen</PresentationFormat>
  <Paragraphs>285</Paragraphs>
  <Slides>52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Avenir Next LT Pro</vt:lpstr>
      <vt:lpstr>Calibri</vt:lpstr>
      <vt:lpstr>Cambria Math</vt:lpstr>
      <vt:lpstr>Sitka Banner</vt:lpstr>
      <vt:lpstr>HeadlinesVTI</vt:lpstr>
      <vt:lpstr>Geometry and Topology in Data Science and Machine Learning</vt:lpstr>
      <vt:lpstr>Roadmap</vt:lpstr>
      <vt:lpstr>Unifying perspective: Data has shape. Shape matters.</vt:lpstr>
      <vt:lpstr>Data has shape</vt:lpstr>
      <vt:lpstr>Data has shape</vt:lpstr>
      <vt:lpstr>Data has shape</vt:lpstr>
      <vt:lpstr>Data has shape</vt:lpstr>
      <vt:lpstr>Data has shape</vt:lpstr>
      <vt:lpstr>Shape matters</vt:lpstr>
      <vt:lpstr>Shape matters</vt:lpstr>
      <vt:lpstr>Shape matters</vt:lpstr>
      <vt:lpstr>Shape matters</vt:lpstr>
      <vt:lpstr>Data has shape. Shape matters. How do we measure shape?</vt:lpstr>
      <vt:lpstr>Data has shape. Shape matters. How do we measure shape?</vt:lpstr>
      <vt:lpstr>Topological Data Analysis</vt:lpstr>
      <vt:lpstr>Represent Data with (Simplicial) Complexes</vt:lpstr>
      <vt:lpstr>Persistence: Simplicial Complexes from Data</vt:lpstr>
      <vt:lpstr>Persistence: Simplicial Complexes from Data</vt:lpstr>
      <vt:lpstr>Persistence: Homology: Chains</vt:lpstr>
      <vt:lpstr>Persistence: Homology: Boundary Map</vt:lpstr>
      <vt:lpstr>Persistence: Homology: Boundary Map</vt:lpstr>
      <vt:lpstr>Persistence: Homology, Cycles and Boundaries</vt:lpstr>
      <vt:lpstr>Persistence: Homology Some Examples</vt:lpstr>
      <vt:lpstr>Persistence: What scale do we use?</vt:lpstr>
      <vt:lpstr>Persistence: Functoriality</vt:lpstr>
      <vt:lpstr>Persistence: Representation Theory</vt:lpstr>
      <vt:lpstr>Persistent Homology  What do we get out of it?</vt:lpstr>
      <vt:lpstr>Persistent Homology  What do people do with it?</vt:lpstr>
      <vt:lpstr>Persistent Homology  Where can I learn more?</vt:lpstr>
      <vt:lpstr>Geometric Data Analysis</vt:lpstr>
      <vt:lpstr>Changing Meaning of Geometric Data Analysis</vt:lpstr>
      <vt:lpstr>Kendall Shape Spaces</vt:lpstr>
      <vt:lpstr>Fréchet Means</vt:lpstr>
      <vt:lpstr>Manifold Learning</vt:lpstr>
      <vt:lpstr>Geometric Data Analysis Resources</vt:lpstr>
      <vt:lpstr>Information Geometry</vt:lpstr>
      <vt:lpstr>Parametrized Distributions</vt:lpstr>
      <vt:lpstr>Parametrized Distributions  Parameters form Manifolds </vt:lpstr>
      <vt:lpstr>Information Metric</vt:lpstr>
      <vt:lpstr>Chentsov’s Theorem  (aka Čencov, Ченцов)</vt:lpstr>
      <vt:lpstr>Example: Multinomial Distributions</vt:lpstr>
      <vt:lpstr>So… what is Information Geometry?</vt:lpstr>
      <vt:lpstr>What makes me excited about it?</vt:lpstr>
      <vt:lpstr>Where can I learn more?</vt:lpstr>
      <vt:lpstr>Algebraic Statistics</vt:lpstr>
      <vt:lpstr>What is Algebraic Statistics?</vt:lpstr>
      <vt:lpstr>Example: Markov Chains</vt:lpstr>
      <vt:lpstr>Key Features of Algebraic Statistics</vt:lpstr>
      <vt:lpstr>Beyond Algebraic Statistics: Categorical Statistics</vt:lpstr>
      <vt:lpstr>Categorical Statistics: Theories and Models</vt:lpstr>
      <vt:lpstr>Categorical Statistics: Theories and Models</vt:lpstr>
      <vt:lpstr>Thank you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 and Topology in Data Science and Machine Learning</dc:title>
  <dc:creator>Mikael Vejdemo-Johansson</dc:creator>
  <cp:lastModifiedBy>Mikael Vejdemo-Johansson</cp:lastModifiedBy>
  <cp:revision>13</cp:revision>
  <dcterms:created xsi:type="dcterms:W3CDTF">2021-11-10T20:39:25Z</dcterms:created>
  <dcterms:modified xsi:type="dcterms:W3CDTF">2021-11-18T20:25:54Z</dcterms:modified>
</cp:coreProperties>
</file>