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71" r:id="rId13"/>
    <p:sldId id="272" r:id="rId14"/>
    <p:sldId id="273" r:id="rId15"/>
    <p:sldId id="261" r:id="rId16"/>
    <p:sldId id="274" r:id="rId17"/>
    <p:sldId id="275" r:id="rId18"/>
    <p:sldId id="276" r:id="rId19"/>
    <p:sldId id="277" r:id="rId20"/>
    <p:sldId id="278" r:id="rId21"/>
    <p:sldId id="262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3" r:id="rId30"/>
    <p:sldId id="286" r:id="rId31"/>
    <p:sldId id="287" r:id="rId32"/>
    <p:sldId id="288" r:id="rId33"/>
    <p:sldId id="26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FF394D-1712-1C44-A11D-6883EC28FD48}">
          <p14:sldIdLst>
            <p14:sldId id="256"/>
            <p14:sldId id="257"/>
            <p14:sldId id="258"/>
          </p14:sldIdLst>
        </p14:section>
        <p14:section name="Survey" id="{83E336B3-689F-1C4F-BA60-C8ACC3383381}">
          <p14:sldIdLst>
            <p14:sldId id="259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Problem" id="{B3A1F4B3-1B91-1A4F-A5EB-AFC46A2D5F17}">
          <p14:sldIdLst>
            <p14:sldId id="260"/>
            <p14:sldId id="271"/>
            <p14:sldId id="272"/>
            <p14:sldId id="273"/>
          </p14:sldIdLst>
        </p14:section>
        <p14:section name="Single Hypothesis" id="{B25D82B5-3B9F-8243-82F9-F581B8757CE2}">
          <p14:sldIdLst>
            <p14:sldId id="261"/>
            <p14:sldId id="274"/>
            <p14:sldId id="275"/>
            <p14:sldId id="276"/>
            <p14:sldId id="277"/>
            <p14:sldId id="278"/>
          </p14:sldIdLst>
        </p14:section>
        <p14:section name="Multiple Hypothesis" id="{67FC28F3-FDEB-9E45-B8D3-C89A441DE834}">
          <p14:sldIdLst>
            <p14:sldId id="262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Power and Level" id="{0EB13425-6113-D34E-BC3C-10939B73C6DF}">
          <p14:sldIdLst>
            <p14:sldId id="263"/>
            <p14:sldId id="286"/>
            <p14:sldId id="287"/>
            <p14:sldId id="288"/>
          </p14:sldIdLst>
        </p14:section>
        <p14:section name="End credits" id="{E6D0F072-A609-EF4C-AD51-E6C93F56E52C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4"/>
    <p:restoredTop sz="94694"/>
  </p:normalViewPr>
  <p:slideViewPr>
    <p:cSldViewPr snapToGrid="0">
      <p:cViewPr varScale="1">
        <p:scale>
          <a:sx n="99" d="100"/>
          <a:sy n="99" d="100"/>
        </p:scale>
        <p:origin x="184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75A3-FC04-3C48-95EE-FC9927DF200C}" type="datetimeFigureOut">
              <a:rPr lang="en-US" smtClean="0"/>
              <a:t>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EE904-C9F0-5C4E-9906-65255D92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2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EE904-C9F0-5C4E-9906-65255D922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9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EE904-C9F0-5C4E-9906-65255D922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00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23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5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1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863D-F5BB-834C-83A5-700C9701B65E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380D7D-0741-2F41-96BD-B15467A3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3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6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49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B9A3-01BA-654B-D1C8-76770DFD0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Multiple Hypothesis Testing with Persistent Homology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0C7ED-4B13-30B5-7D3D-E0DF4CA41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720" y="4050833"/>
            <a:ext cx="8543630" cy="1096899"/>
          </a:xfrm>
        </p:spPr>
        <p:txBody>
          <a:bodyPr>
            <a:normAutofit/>
          </a:bodyPr>
          <a:lstStyle/>
          <a:p>
            <a:r>
              <a:rPr lang="en-US" sz="2800" dirty="0"/>
              <a:t>Mikael Vejdemo-Johansson (CUNY CSI / GC)</a:t>
            </a:r>
          </a:p>
          <a:p>
            <a:r>
              <a:rPr lang="en-US" sz="2800" dirty="0" err="1"/>
              <a:t>Sayan</a:t>
            </a:r>
            <a:r>
              <a:rPr lang="en-US" sz="2800" dirty="0"/>
              <a:t> Mukherjee (MPI Leipzig / Uni Leipzig)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EA18EB-2ECF-6436-207F-FF67F390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1" y="4050833"/>
            <a:ext cx="2423748" cy="24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B1C346-5BDB-F553-7E50-F22A6C750DBB}"/>
              </a:ext>
            </a:extLst>
          </p:cNvPr>
          <p:cNvSpPr txBox="1"/>
          <p:nvPr/>
        </p:nvSpPr>
        <p:spPr>
          <a:xfrm>
            <a:off x="360471" y="6488668"/>
            <a:ext cx="11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paper</a:t>
            </a:r>
          </a:p>
        </p:txBody>
      </p:sp>
    </p:spTree>
    <p:extLst>
      <p:ext uri="{BB962C8B-B14F-4D97-AF65-F5344CB8AC3E}">
        <p14:creationId xmlns:p14="http://schemas.microsoft.com/office/powerpoint/2010/main" val="229047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516D-7819-8AB5-05C9-E531E792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Hypothesis Testing in Persistent Homology</a:t>
            </a:r>
            <a:br>
              <a:rPr lang="en-US" sz="4000" dirty="0"/>
            </a:br>
            <a:r>
              <a:rPr lang="en-US" dirty="0" err="1"/>
              <a:t>Cericola</a:t>
            </a:r>
            <a:r>
              <a:rPr lang="en-US" dirty="0"/>
              <a:t>, Johnson, Kiers, </a:t>
            </a:r>
            <a:r>
              <a:rPr lang="en-US" dirty="0" err="1"/>
              <a:t>Krock</a:t>
            </a:r>
            <a:r>
              <a:rPr lang="en-US" dirty="0"/>
              <a:t>, Purdy, </a:t>
            </a:r>
            <a:r>
              <a:rPr lang="en-US" dirty="0" err="1"/>
              <a:t>Torrence</a:t>
            </a:r>
            <a:br>
              <a:rPr lang="en-US" dirty="0"/>
            </a:br>
            <a:r>
              <a:rPr lang="en-US" dirty="0"/>
              <a:t>Multiple sample (ANOVA style) testing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CA02F-4BAB-8628-F14B-44F5A260B3BB}"/>
              </a:ext>
            </a:extLst>
          </p:cNvPr>
          <p:cNvSpPr txBox="1"/>
          <p:nvPr/>
        </p:nvSpPr>
        <p:spPr>
          <a:xfrm>
            <a:off x="211286" y="4927601"/>
            <a:ext cx="64633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768F-B773-39D9-5D4D-9386E333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081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Extend the Robinson-Turner cost function to measure differences between three or more groups of persistence diagrams.</a:t>
            </a:r>
          </a:p>
          <a:p>
            <a:pPr marL="0" indent="0">
              <a:buNone/>
            </a:pPr>
            <a:r>
              <a:rPr lang="en-GB" sz="3000" dirty="0"/>
              <a:t>Allows to use permutation testing to perform ANOVA style comparisons between multiple groups of diagrams.</a:t>
            </a:r>
            <a:endParaRPr lang="en-US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222A5B-6CBE-12F1-BB6C-36231382CA53}"/>
              </a:ext>
            </a:extLst>
          </p:cNvPr>
          <p:cNvSpPr txBox="1">
            <a:spLocks/>
          </p:cNvSpPr>
          <p:nvPr/>
        </p:nvSpPr>
        <p:spPr>
          <a:xfrm>
            <a:off x="678547" y="5241702"/>
            <a:ext cx="8596668" cy="1365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400" i="1" dirty="0">
                <a:effectLst/>
              </a:rPr>
              <a:t>If such differences do exist, we then propose using a number of post-hoc (i.e. two-space) permutation tests to identify the specific pairwise differences.</a:t>
            </a:r>
          </a:p>
        </p:txBody>
      </p:sp>
    </p:spTree>
    <p:extLst>
      <p:ext uri="{BB962C8B-B14F-4D97-AF65-F5344CB8AC3E}">
        <p14:creationId xmlns:p14="http://schemas.microsoft.com/office/powerpoint/2010/main" val="388059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863-380B-BDD1-FA7C-4DDADFF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009B-B85B-B801-9CDB-2DEA38E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(Quick) Survey Hypothesis Testing in Persistent Homology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Introduce the problem</a:t>
            </a:r>
          </a:p>
          <a:p>
            <a:r>
              <a:rPr lang="en-US" sz="2400" dirty="0"/>
              <a:t>Testing for consistency with a null model</a:t>
            </a:r>
          </a:p>
          <a:p>
            <a:r>
              <a:rPr lang="en-US" sz="2400" dirty="0"/>
              <a:t>Multiple testing for consistency with a null model</a:t>
            </a:r>
          </a:p>
          <a:p>
            <a:r>
              <a:rPr lang="en-US" sz="2400" dirty="0"/>
              <a:t>Power and level estimates, validation</a:t>
            </a:r>
          </a:p>
        </p:txBody>
      </p:sp>
    </p:spTree>
    <p:extLst>
      <p:ext uri="{BB962C8B-B14F-4D97-AF65-F5344CB8AC3E}">
        <p14:creationId xmlns:p14="http://schemas.microsoft.com/office/powerpoint/2010/main" val="30512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903F-EA79-D626-5BC5-7717844D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multiple hypothesis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D5813-60D2-1421-23D2-9B811E4E3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When several hypothesis tests are performed within the same investigation, error probabilities compound.</a:t>
                </a:r>
              </a:p>
              <a:p>
                <a:r>
                  <a:rPr lang="en-US" dirty="0"/>
                  <a:t>If everything is independent, then among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tests at a level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we should expect significance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times, assuming the null hypothesis.</a:t>
                </a:r>
              </a:p>
              <a:p>
                <a:r>
                  <a:rPr lang="en-US" dirty="0"/>
                  <a:t>If tests are dependent, this estimate can be almost arbitrarily wrong.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D5813-60D2-1421-23D2-9B811E4E3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2" t="-2932" r="-2065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23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FEC3-3ED1-B5D6-256D-EEF711FE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methods for multiple hypothesis testing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9C8A1-F5F2-E60A-1F92-43181D190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612886" cy="388077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Family-Wise Error Rates (FWER) controlled by:</a:t>
                </a:r>
              </a:p>
              <a:p>
                <a:pPr lvl="1"/>
                <a:r>
                  <a:rPr lang="en-US" dirty="0"/>
                  <a:t>Bonferroni Correction: instead of a level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each test, use a level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Known to be conservative, because tests are not independent.</a:t>
                </a:r>
              </a:p>
              <a:p>
                <a:pPr lvl="1"/>
                <a:r>
                  <a:rPr lang="en-US" dirty="0"/>
                  <a:t>Holm, Hochberg Corrections: dynamically change the level of each subsequent test, to multiples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sz="3200" dirty="0"/>
                  <a:t>Also interesting: controlling False Discovery Rate (FDR)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9C8A1-F5F2-E60A-1F92-43181D190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612886" cy="3880773"/>
              </a:xfrm>
              <a:blipFill>
                <a:blip r:embed="rId2"/>
                <a:stretch>
                  <a:fillRect l="-1055" t="-3257" r="-132" b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39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567-0DE8-1920-8054-A8C6D50A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(persistently) with classical correction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BF945-5924-0F54-B084-C694B7BEB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697" y="2160589"/>
                <a:ext cx="8596668" cy="388077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To distinguish things at a level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with permutation or simulation tests, we may expect to need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permutations or simulations.</a:t>
                </a:r>
              </a:p>
              <a:p>
                <a:r>
                  <a:rPr lang="en-US" dirty="0"/>
                  <a:t>Replacing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 </a:t>
                </a:r>
                <a:r>
                  <a:rPr lang="en-US" i="1" dirty="0"/>
                  <a:t>dramatically</a:t>
                </a:r>
                <a:r>
                  <a:rPr lang="en-US" dirty="0"/>
                  <a:t> increase this computational load.</a:t>
                </a:r>
              </a:p>
              <a:p>
                <a:r>
                  <a:rPr lang="en-US" dirty="0"/>
                  <a:t>Example application: verifying that a Mapper cover is </a:t>
                </a:r>
                <a:r>
                  <a:rPr lang="en-US" i="1" dirty="0"/>
                  <a:t>good</a:t>
                </a:r>
                <a:r>
                  <a:rPr lang="en-US" dirty="0"/>
                  <a:t> in the sense of the Nerve lemma: requires 1 hypothesis test for each simplex in the Mapper complex.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BF945-5924-0F54-B084-C694B7BEB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697" y="2160589"/>
                <a:ext cx="8596668" cy="3880773"/>
              </a:xfrm>
              <a:blipFill>
                <a:blip r:embed="rId2"/>
                <a:stretch>
                  <a:fillRect l="-885" t="-3909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3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863-380B-BDD1-FA7C-4DDADFF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009B-B85B-B801-9CDB-2DEA38E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(Quick) Survey Hypothesis Testing in Persistent Homology</a:t>
            </a:r>
          </a:p>
          <a:p>
            <a:r>
              <a:rPr lang="en-US" sz="2400" dirty="0"/>
              <a:t>Introduce the problem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Testing for consistency with a null model</a:t>
            </a:r>
          </a:p>
          <a:p>
            <a:r>
              <a:rPr lang="en-US" sz="2400" dirty="0"/>
              <a:t>Multiple testing for consistency with a null model</a:t>
            </a:r>
          </a:p>
          <a:p>
            <a:r>
              <a:rPr lang="en-US" sz="2400" dirty="0"/>
              <a:t>Power and level estimates, validation</a:t>
            </a:r>
          </a:p>
        </p:txBody>
      </p:sp>
    </p:spTree>
    <p:extLst>
      <p:ext uri="{BB962C8B-B14F-4D97-AF65-F5344CB8AC3E}">
        <p14:creationId xmlns:p14="http://schemas.microsoft.com/office/powerpoint/2010/main" val="397992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756B-EEA3-8556-8F44-3079FC2A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One hypothesis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EFF44-52D0-9BB1-144D-75CB4C929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994700" cy="388077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Hypothesis tests often take this structure:</a:t>
                </a:r>
              </a:p>
              <a:p>
                <a:pPr lvl="1"/>
                <a:r>
                  <a:rPr lang="en-US" dirty="0"/>
                  <a:t>Pick a </a:t>
                </a:r>
                <a:r>
                  <a:rPr lang="en-US" i="1" dirty="0"/>
                  <a:t>test statistic</a:t>
                </a:r>
                <a:r>
                  <a:rPr lang="en-US" dirty="0"/>
                  <a:t> T, and define a </a:t>
                </a:r>
                <a:r>
                  <a:rPr lang="en-US" i="1" dirty="0"/>
                  <a:t>critical region</a:t>
                </a:r>
                <a:r>
                  <a:rPr lang="en-US" dirty="0"/>
                  <a:t> S of the possible values for T that would indicate in favor of the null hypothesis.</a:t>
                </a:r>
              </a:p>
              <a:p>
                <a:pPr lvl="1"/>
                <a:r>
                  <a:rPr lang="en-US" dirty="0"/>
                  <a:t>Choose S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𝑒𝑟𝑟𝑜𝑛𝑒𝑜𝑢𝑠𝑙𝑦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Commonly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Examples: </a:t>
                </a:r>
                <a:r>
                  <a:rPr lang="en-US" dirty="0" err="1"/>
                  <a:t>Hausdorff</a:t>
                </a:r>
                <a:r>
                  <a:rPr lang="en-US" dirty="0"/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-distances (</a:t>
                </a:r>
                <a:r>
                  <a:rPr lang="en-US" dirty="0" err="1"/>
                  <a:t>Fasy</a:t>
                </a:r>
                <a:r>
                  <a:rPr lang="en-US" dirty="0"/>
                  <a:t> et al),</a:t>
                </a:r>
                <a:br>
                  <a:rPr lang="en-US" dirty="0"/>
                </a:br>
                <a:r>
                  <a:rPr lang="en-US" dirty="0"/>
                  <a:t>Energy functionals (Robinson-Turner; </a:t>
                </a:r>
                <a:r>
                  <a:rPr lang="en-US" dirty="0" err="1"/>
                  <a:t>Cericola</a:t>
                </a:r>
                <a:r>
                  <a:rPr lang="en-US" dirty="0"/>
                  <a:t> et al)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EFF44-52D0-9BB1-144D-75CB4C929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994700" cy="3880773"/>
              </a:xfrm>
              <a:blipFill>
                <a:blip r:embed="rId2"/>
                <a:stretch>
                  <a:fillRect l="-987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0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9CA0-A8C8-1066-BF18-56CE599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Focus on </a:t>
            </a:r>
            <a:r>
              <a:rPr lang="en-US" i="1" dirty="0"/>
              <a:t>acyclicity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C90D-7E5E-5519-FE11-ACFE28C0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are interested in finding structure (expressed as non-trivial homology)</a:t>
            </a:r>
          </a:p>
          <a:p>
            <a:r>
              <a:rPr lang="en-US" dirty="0" err="1"/>
              <a:t>Fasy</a:t>
            </a:r>
            <a:r>
              <a:rPr lang="en-US" dirty="0"/>
              <a:t> et al: check if confidence regions intersect the diagonal.</a:t>
            </a:r>
          </a:p>
          <a:p>
            <a:pPr lvl="1"/>
            <a:r>
              <a:rPr lang="en-US" dirty="0"/>
              <a:t>These confidence regions are unlikely to be tight estimates.</a:t>
            </a:r>
          </a:p>
          <a:p>
            <a:r>
              <a:rPr lang="en-US" dirty="0"/>
              <a:t>Our plan: use an explicitly chosen </a:t>
            </a:r>
            <a:r>
              <a:rPr lang="en-US" b="1" dirty="0">
                <a:latin typeface="+mj-lt"/>
              </a:rPr>
              <a:t>null model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for point clouds.</a:t>
            </a:r>
          </a:p>
        </p:txBody>
      </p:sp>
    </p:spTree>
    <p:extLst>
      <p:ext uri="{BB962C8B-B14F-4D97-AF65-F5344CB8AC3E}">
        <p14:creationId xmlns:p14="http://schemas.microsoft.com/office/powerpoint/2010/main" val="394820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C502-00D0-7BBC-BDF2-8C88F83E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Null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0B38E-181A-F750-184C-D3252600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Bobrowski</a:t>
            </a:r>
            <a:r>
              <a:rPr lang="en-US" dirty="0"/>
              <a:t>-Kahle-</a:t>
            </a:r>
            <a:r>
              <a:rPr lang="en-US" dirty="0" err="1"/>
              <a:t>Skraba</a:t>
            </a:r>
            <a:r>
              <a:rPr lang="en-US" dirty="0"/>
              <a:t>: uniformly distributed points in a region have short persistence bars</a:t>
            </a:r>
          </a:p>
          <a:p>
            <a:r>
              <a:rPr lang="en-US" dirty="0"/>
              <a:t>Spatial Statistics Tradition: uniformly distributed points in a region models Complete Spatial Randomness</a:t>
            </a:r>
          </a:p>
          <a:p>
            <a:r>
              <a:rPr lang="en-US" dirty="0"/>
              <a:t>One possible null model for acyclicity:</a:t>
            </a:r>
            <a:br>
              <a:rPr lang="en-US" dirty="0"/>
            </a:br>
            <a:r>
              <a:rPr lang="en-US" dirty="0"/>
              <a:t>uniformly distributed points in an </a:t>
            </a:r>
            <a:r>
              <a:rPr lang="en-US" i="1" dirty="0"/>
              <a:t>acyclic</a:t>
            </a:r>
            <a:r>
              <a:rPr lang="en-US" dirty="0"/>
              <a:t> region (support has no homology)</a:t>
            </a:r>
          </a:p>
          <a:p>
            <a:pPr lvl="1"/>
            <a:r>
              <a:rPr lang="en-US" dirty="0"/>
              <a:t>Which region?</a:t>
            </a:r>
            <a:br>
              <a:rPr lang="en-US" dirty="0"/>
            </a:br>
            <a:r>
              <a:rPr lang="en-US" dirty="0"/>
              <a:t>Bounding Box?     Convex Hull?</a:t>
            </a:r>
            <a:br>
              <a:rPr lang="en-US" dirty="0"/>
            </a:br>
            <a:r>
              <a:rPr lang="en-US" dirty="0"/>
              <a:t>Unbiased estimators?  (we provide and test)</a:t>
            </a:r>
          </a:p>
        </p:txBody>
      </p:sp>
    </p:spTree>
    <p:extLst>
      <p:ext uri="{BB962C8B-B14F-4D97-AF65-F5344CB8AC3E}">
        <p14:creationId xmlns:p14="http://schemas.microsoft.com/office/powerpoint/2010/main" val="200453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6990-58AB-3DEC-3865-67F7AAEF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Simulation Testing vs. Null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761A1-0089-E02D-36F9-5A8B6BDD8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dirty="0"/>
                  <a:t>Given: Potentially acyclic point cloud </a:t>
                </a:r>
                <a14:m>
                  <m:oMath xmlns:m="http://schemas.openxmlformats.org/officeDocument/2006/math"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GB" sz="3000" dirty="0"/>
                </a:br>
                <a:endParaRPr lang="en-US" sz="3000" dirty="0"/>
              </a:p>
              <a:p>
                <a:endParaRPr lang="en-US" sz="3000" dirty="0"/>
              </a:p>
              <a:p>
                <a:r>
                  <a:rPr lang="en-US" sz="3000" dirty="0"/>
                  <a:t>Option: </a:t>
                </a:r>
              </a:p>
              <a:p>
                <a:pPr lvl="1"/>
                <a:r>
                  <a:rPr lang="en-US" sz="2500" dirty="0"/>
                  <a:t>Simulate </a:t>
                </a:r>
                <a:r>
                  <a:rPr lang="en-US" sz="2500" i="1" dirty="0"/>
                  <a:t>N-1</a:t>
                </a:r>
                <a:r>
                  <a:rPr lang="en-US" sz="2500" dirty="0"/>
                  <a:t> null point clouds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2500" dirty="0"/>
              </a:p>
              <a:p>
                <a:pPr lvl="1"/>
                <a:r>
                  <a:rPr lang="en-US" sz="2500" dirty="0"/>
                  <a:t>Compute all distances</a:t>
                </a:r>
              </a:p>
              <a:p>
                <a:pPr lvl="1"/>
                <a:r>
                  <a:rPr lang="en-US" sz="2500" dirty="0"/>
                  <a:t>Use Robinson-Turner testing of 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500" dirty="0"/>
                  <a:t> vs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dirty="0"/>
              </a:p>
              <a:p>
                <a:r>
                  <a:rPr lang="en-US" sz="3000" dirty="0"/>
                  <a:t>Requires </a:t>
                </a:r>
                <a14:m>
                  <m:oMath xmlns:m="http://schemas.openxmlformats.org/officeDocument/2006/math"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US" sz="3000" dirty="0"/>
                  <a:t> bottleneck distance computations.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761A1-0089-E02D-36F9-5A8B6BDD8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2" t="-1629" b="-26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3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B73D-6C38-9D25-8247-9F8A9BEC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Multiple Hypothesis Testing with Persistent Homology</a:t>
            </a:r>
            <a:br>
              <a:rPr lang="en-US" dirty="0"/>
            </a:br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9D72E-3A21-8129-BF55-5BAA6116A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method for testing whether a persistence diagram is consistent with a null model</a:t>
            </a:r>
          </a:p>
          <a:p>
            <a:r>
              <a:rPr lang="en-US" sz="2400" dirty="0"/>
              <a:t>New method for controlling Family-Wise Error Rate in persistent homology</a:t>
            </a:r>
          </a:p>
          <a:p>
            <a:r>
              <a:rPr lang="en-US" sz="2400" dirty="0"/>
              <a:t>New method for controlling False Discovery Rate in persistent homology</a:t>
            </a:r>
          </a:p>
          <a:p>
            <a:r>
              <a:rPr lang="en-US" sz="2400" dirty="0"/>
              <a:t>Experimental validation of these methods</a:t>
            </a:r>
          </a:p>
          <a:p>
            <a:r>
              <a:rPr lang="en-US" sz="2400" dirty="0"/>
              <a:t>Experimental power estimation of these methods</a:t>
            </a:r>
          </a:p>
        </p:txBody>
      </p:sp>
    </p:spTree>
    <p:extLst>
      <p:ext uri="{BB962C8B-B14F-4D97-AF65-F5344CB8AC3E}">
        <p14:creationId xmlns:p14="http://schemas.microsoft.com/office/powerpoint/2010/main" val="75819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6990-58AB-3DEC-3865-67F7AAEF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Simulation Testing vs. Null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761A1-0089-E02D-36F9-5A8B6BDD8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dirty="0"/>
                  <a:t>Given: Potentially acyclic point cloud </a:t>
                </a:r>
                <a14:m>
                  <m:oMath xmlns:m="http://schemas.openxmlformats.org/officeDocument/2006/math"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GB" sz="3000" b="0" dirty="0"/>
                </a:br>
                <a:r>
                  <a:rPr lang="en-US" sz="3000" dirty="0"/>
                  <a:t>pre-chosen test statistic </a:t>
                </a:r>
                <a14:m>
                  <m:oMath xmlns:m="http://schemas.openxmlformats.org/officeDocument/2006/math"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000" dirty="0"/>
              </a:p>
              <a:p>
                <a:endParaRPr lang="en-US" sz="3000" dirty="0"/>
              </a:p>
              <a:p>
                <a:r>
                  <a:rPr lang="en-US" sz="3000" dirty="0"/>
                  <a:t>Alternative: </a:t>
                </a:r>
              </a:p>
              <a:p>
                <a:pPr lvl="1"/>
                <a:r>
                  <a:rPr lang="en-US" sz="2500" dirty="0"/>
                  <a:t>Simulate </a:t>
                </a:r>
                <a:r>
                  <a:rPr lang="en-US" sz="2500" i="1" dirty="0"/>
                  <a:t>N-1</a:t>
                </a:r>
                <a:r>
                  <a:rPr lang="en-US" sz="2500" dirty="0"/>
                  <a:t> null point clouds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2500" dirty="0"/>
              </a:p>
              <a:p>
                <a:pPr lvl="1"/>
                <a:r>
                  <a:rPr lang="en-US" sz="2500" dirty="0"/>
                  <a:t>Compute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and all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  <a:p>
                <a:pPr lvl="1"/>
                <a:r>
                  <a:rPr lang="en-GB" sz="2500" dirty="0"/>
                  <a:t>Rank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among the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/>
              </a:p>
              <a:p>
                <a:r>
                  <a:rPr lang="en-US" sz="3000" dirty="0"/>
                  <a:t>Requires no bottleneck distance computations.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761A1-0089-E02D-36F9-5A8B6BDD8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2" t="-1629" b="-14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53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863-380B-BDD1-FA7C-4DDADFF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009B-B85B-B801-9CDB-2DEA38E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(Quick) Survey Hypothesis Testing in Persistent Homology</a:t>
            </a:r>
          </a:p>
          <a:p>
            <a:r>
              <a:rPr lang="en-US" sz="2400" dirty="0"/>
              <a:t>Introduce the problem</a:t>
            </a:r>
          </a:p>
          <a:p>
            <a:r>
              <a:rPr lang="en-US" sz="2400" dirty="0"/>
              <a:t>Testing for consistency with a null model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Multiple testing for consistency with a null model</a:t>
            </a:r>
          </a:p>
          <a:p>
            <a:r>
              <a:rPr lang="en-US" sz="2400" dirty="0"/>
              <a:t>Power and level estimates, validation</a:t>
            </a:r>
          </a:p>
        </p:txBody>
      </p:sp>
    </p:spTree>
    <p:extLst>
      <p:ext uri="{BB962C8B-B14F-4D97-AF65-F5344CB8AC3E}">
        <p14:creationId xmlns:p14="http://schemas.microsoft.com/office/powerpoint/2010/main" val="7241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C14B-F840-F720-1205-A6B49D1B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Our Approach</a:t>
            </a:r>
            <a:br>
              <a:rPr lang="en-US" dirty="0"/>
            </a:br>
            <a:r>
              <a:rPr lang="en-US" dirty="0"/>
              <a:t>Multiple Hypotheses may have different scales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7FFC7-9C13-06DE-7AB0-20E00B87B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651523" cy="388077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/>
                  <a:t>Each hypothesis may have a different size point cloud, and a different geometric scale.</a:t>
                </a:r>
              </a:p>
              <a:p>
                <a:r>
                  <a:rPr lang="en-US" sz="3200" dirty="0"/>
                  <a:t>How should we expect to be able to compare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in different hypotheses?</a:t>
                </a:r>
              </a:p>
              <a:p>
                <a:r>
                  <a:rPr lang="en-US" sz="3200" dirty="0" err="1"/>
                  <a:t>Hiraoka</a:t>
                </a:r>
                <a:r>
                  <a:rPr lang="en-US" sz="3200" dirty="0"/>
                  <a:t>-Shirai-Trinh: Persistence diagrams from stationary point processes have limit diagrams, after a scale factor.</a:t>
                </a:r>
              </a:p>
              <a:p>
                <a:r>
                  <a:rPr lang="en-US" sz="3200" dirty="0" err="1"/>
                  <a:t>Bobrowski-Skraba</a:t>
                </a:r>
                <a:r>
                  <a:rPr lang="en-US" sz="3200" dirty="0"/>
                  <a:t>: Log-scale invariants on persistence diagrams have universal limit distributions.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…so maybe we </a:t>
                </a:r>
                <a:r>
                  <a:rPr lang="en-US" sz="3200" i="1" dirty="0">
                    <a:latin typeface="+mj-lt"/>
                  </a:rPr>
                  <a:t>can</a:t>
                </a:r>
                <a:r>
                  <a:rPr lang="en-US" sz="3200" dirty="0"/>
                  <a:t> compare suitably rescaled diagram invariants?!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7FFC7-9C13-06DE-7AB0-20E00B87B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651523" cy="3880773"/>
              </a:xfrm>
              <a:blipFill>
                <a:blip r:embed="rId2"/>
                <a:stretch>
                  <a:fillRect l="-657" t="-3257" b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39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8F43-1EF5-654B-F79E-D8B2E106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Standardization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0D391-AB6C-8EC0-694C-221A2D889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6974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are already generating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point clouds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for each observed point cloud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estimate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std.dev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process </a:t>
                </a:r>
                <a:r>
                  <a:rPr lang="en-US" i="1" dirty="0"/>
                  <a:t>estimates</a:t>
                </a:r>
                <a:r>
                  <a:rPr lang="en-US" dirty="0"/>
                  <a:t> what an appropriate scaling factor to make the quantities comparable would be.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0D391-AB6C-8EC0-694C-221A2D889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697411"/>
              </a:xfrm>
              <a:blipFill>
                <a:blip r:embed="rId2"/>
                <a:stretch>
                  <a:fillRect l="-1180" t="-3774" r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82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A479-EAE2-F18C-74F1-ACD4A7B8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A Matrix 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E8C644-3924-3DE9-3C24-0170EF99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9" y="1930400"/>
            <a:ext cx="6280597" cy="47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A96B09-9B96-8462-86B5-0C3CB981832A}"/>
              </a:ext>
            </a:extLst>
          </p:cNvPr>
          <p:cNvSpPr txBox="1"/>
          <p:nvPr/>
        </p:nvSpPr>
        <p:spPr>
          <a:xfrm>
            <a:off x="2009105" y="1930400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23DAC-A306-9350-4D17-4FB918145D94}"/>
              </a:ext>
            </a:extLst>
          </p:cNvPr>
          <p:cNvSpPr txBox="1"/>
          <p:nvPr/>
        </p:nvSpPr>
        <p:spPr>
          <a:xfrm>
            <a:off x="5177307" y="1930400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</a:t>
            </a:r>
          </a:p>
        </p:txBody>
      </p:sp>
    </p:spTree>
    <p:extLst>
      <p:ext uri="{BB962C8B-B14F-4D97-AF65-F5344CB8AC3E}">
        <p14:creationId xmlns:p14="http://schemas.microsoft.com/office/powerpoint/2010/main" val="6185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A479-EAE2-F18C-74F1-ACD4A7B8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A Matrix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96B09-9B96-8462-86B5-0C3CB981832A}"/>
              </a:ext>
            </a:extLst>
          </p:cNvPr>
          <p:cNvSpPr txBox="1"/>
          <p:nvPr/>
        </p:nvSpPr>
        <p:spPr>
          <a:xfrm>
            <a:off x="2009105" y="1930400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23DAC-A306-9350-4D17-4FB918145D94}"/>
              </a:ext>
            </a:extLst>
          </p:cNvPr>
          <p:cNvSpPr txBox="1"/>
          <p:nvPr/>
        </p:nvSpPr>
        <p:spPr>
          <a:xfrm>
            <a:off x="5177307" y="1930400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/>
              <p:nvPr/>
            </p:nvSpPr>
            <p:spPr>
              <a:xfrm>
                <a:off x="2009105" y="2568399"/>
                <a:ext cx="818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2568399"/>
                <a:ext cx="818622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/>
              <p:nvPr/>
            </p:nvSpPr>
            <p:spPr>
              <a:xfrm>
                <a:off x="2044587" y="4033839"/>
                <a:ext cx="818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87" y="4033839"/>
                <a:ext cx="81862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/>
              <p:nvPr/>
            </p:nvSpPr>
            <p:spPr>
              <a:xfrm>
                <a:off x="2009105" y="5499279"/>
                <a:ext cx="818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5499279"/>
                <a:ext cx="818622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/>
              <p:nvPr/>
            </p:nvSpPr>
            <p:spPr>
              <a:xfrm>
                <a:off x="3568725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5" y="2568399"/>
                <a:ext cx="829137" cy="371961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/>
              <p:nvPr/>
            </p:nvSpPr>
            <p:spPr>
              <a:xfrm>
                <a:off x="3604207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07" y="4033839"/>
                <a:ext cx="834074" cy="372538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/>
              <p:nvPr/>
            </p:nvSpPr>
            <p:spPr>
              <a:xfrm>
                <a:off x="3568725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5" y="5499279"/>
                <a:ext cx="834074" cy="373885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/>
              <p:nvPr/>
            </p:nvSpPr>
            <p:spPr>
              <a:xfrm>
                <a:off x="4405851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2568399"/>
                <a:ext cx="829137" cy="371961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/>
              <p:nvPr/>
            </p:nvSpPr>
            <p:spPr>
              <a:xfrm>
                <a:off x="4441333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33" y="4033839"/>
                <a:ext cx="834074" cy="372538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/>
              <p:nvPr/>
            </p:nvSpPr>
            <p:spPr>
              <a:xfrm>
                <a:off x="4405851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5499279"/>
                <a:ext cx="834074" cy="373885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/>
              <p:nvPr/>
            </p:nvSpPr>
            <p:spPr>
              <a:xfrm>
                <a:off x="5131956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2568399"/>
                <a:ext cx="829137" cy="371961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/>
              <p:nvPr/>
            </p:nvSpPr>
            <p:spPr>
              <a:xfrm>
                <a:off x="5167438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38" y="4033839"/>
                <a:ext cx="834074" cy="372538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/>
              <p:nvPr/>
            </p:nvSpPr>
            <p:spPr>
              <a:xfrm>
                <a:off x="5131956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5499279"/>
                <a:ext cx="834074" cy="373885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/>
              <p:nvPr/>
            </p:nvSpPr>
            <p:spPr>
              <a:xfrm>
                <a:off x="5866050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2568399"/>
                <a:ext cx="829137" cy="371961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/>
              <p:nvPr/>
            </p:nvSpPr>
            <p:spPr>
              <a:xfrm>
                <a:off x="5901532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32" y="4033839"/>
                <a:ext cx="834074" cy="372538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/>
              <p:nvPr/>
            </p:nvSpPr>
            <p:spPr>
              <a:xfrm>
                <a:off x="5866050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5499279"/>
                <a:ext cx="834074" cy="373885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/>
              <p:nvPr/>
            </p:nvSpPr>
            <p:spPr>
              <a:xfrm>
                <a:off x="6638782" y="2568399"/>
                <a:ext cx="829138" cy="378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2568399"/>
                <a:ext cx="829138" cy="378117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/>
              <p:nvPr/>
            </p:nvSpPr>
            <p:spPr>
              <a:xfrm>
                <a:off x="6627637" y="4030633"/>
                <a:ext cx="834074" cy="378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37" y="4030633"/>
                <a:ext cx="834074" cy="378693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/>
              <p:nvPr/>
            </p:nvSpPr>
            <p:spPr>
              <a:xfrm>
                <a:off x="6638782" y="5499279"/>
                <a:ext cx="834074" cy="3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5499279"/>
                <a:ext cx="834074" cy="380104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/>
              <p:nvPr/>
            </p:nvSpPr>
            <p:spPr>
              <a:xfrm>
                <a:off x="7430503" y="2565770"/>
                <a:ext cx="829138" cy="37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2565770"/>
                <a:ext cx="829138" cy="374205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/>
              <p:nvPr/>
            </p:nvSpPr>
            <p:spPr>
              <a:xfrm>
                <a:off x="7419358" y="4028004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358" y="4028004"/>
                <a:ext cx="834074" cy="372538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/>
              <p:nvPr/>
            </p:nvSpPr>
            <p:spPr>
              <a:xfrm>
                <a:off x="7430503" y="5496650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5496650"/>
                <a:ext cx="834074" cy="373885"/>
              </a:xfrm>
              <a:prstGeom prst="rect">
                <a:avLst/>
              </a:prstGeom>
              <a:blipFill>
                <a:blip r:embed="rId2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D4AAD78-726B-2684-5DBD-A7298B6E02A7}"/>
              </a:ext>
            </a:extLst>
          </p:cNvPr>
          <p:cNvSpPr/>
          <p:nvPr/>
        </p:nvSpPr>
        <p:spPr>
          <a:xfrm>
            <a:off x="3568725" y="2510286"/>
            <a:ext cx="4695852" cy="47651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B13447-7F25-E965-D549-E797E54B0AFE}"/>
              </a:ext>
            </a:extLst>
          </p:cNvPr>
          <p:cNvSpPr/>
          <p:nvPr/>
        </p:nvSpPr>
        <p:spPr>
          <a:xfrm>
            <a:off x="3568725" y="3991356"/>
            <a:ext cx="4695852" cy="476518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4F46A80-E5C3-4457-9322-A341F8198D2C}"/>
              </a:ext>
            </a:extLst>
          </p:cNvPr>
          <p:cNvSpPr/>
          <p:nvPr/>
        </p:nvSpPr>
        <p:spPr>
          <a:xfrm>
            <a:off x="3568725" y="5459548"/>
            <a:ext cx="4695852" cy="476518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EEDE0-4D44-4E3E-952C-F9DFF56A89E3}"/>
              </a:ext>
            </a:extLst>
          </p:cNvPr>
          <p:cNvSpPr txBox="1"/>
          <p:nvPr/>
        </p:nvSpPr>
        <p:spPr>
          <a:xfrm>
            <a:off x="4623515" y="618133"/>
            <a:ext cx="37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row-wise mean and </a:t>
            </a:r>
            <a:r>
              <a:rPr lang="en-US" dirty="0" err="1"/>
              <a:t>std.dev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0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A479-EAE2-F18C-74F1-ACD4A7B8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A Matrix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96B09-9B96-8462-86B5-0C3CB981832A}"/>
              </a:ext>
            </a:extLst>
          </p:cNvPr>
          <p:cNvSpPr txBox="1"/>
          <p:nvPr/>
        </p:nvSpPr>
        <p:spPr>
          <a:xfrm>
            <a:off x="2009105" y="1930400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23DAC-A306-9350-4D17-4FB918145D94}"/>
              </a:ext>
            </a:extLst>
          </p:cNvPr>
          <p:cNvSpPr txBox="1"/>
          <p:nvPr/>
        </p:nvSpPr>
        <p:spPr>
          <a:xfrm>
            <a:off x="5177307" y="1930400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/>
              <p:nvPr/>
            </p:nvSpPr>
            <p:spPr>
              <a:xfrm>
                <a:off x="2009105" y="2568399"/>
                <a:ext cx="818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2568399"/>
                <a:ext cx="818622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/>
              <p:nvPr/>
            </p:nvSpPr>
            <p:spPr>
              <a:xfrm>
                <a:off x="2044587" y="4033839"/>
                <a:ext cx="818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87" y="4033839"/>
                <a:ext cx="81862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/>
              <p:nvPr/>
            </p:nvSpPr>
            <p:spPr>
              <a:xfrm>
                <a:off x="2009105" y="5499279"/>
                <a:ext cx="818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5499279"/>
                <a:ext cx="818622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/>
              <p:nvPr/>
            </p:nvSpPr>
            <p:spPr>
              <a:xfrm>
                <a:off x="3568725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5" y="2568399"/>
                <a:ext cx="829137" cy="371961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/>
              <p:nvPr/>
            </p:nvSpPr>
            <p:spPr>
              <a:xfrm>
                <a:off x="3604207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07" y="4033839"/>
                <a:ext cx="834074" cy="372538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/>
              <p:nvPr/>
            </p:nvSpPr>
            <p:spPr>
              <a:xfrm>
                <a:off x="3568725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5" y="5499279"/>
                <a:ext cx="834074" cy="373885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/>
              <p:nvPr/>
            </p:nvSpPr>
            <p:spPr>
              <a:xfrm>
                <a:off x="4405851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2568399"/>
                <a:ext cx="829137" cy="371961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/>
              <p:nvPr/>
            </p:nvSpPr>
            <p:spPr>
              <a:xfrm>
                <a:off x="4441333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33" y="4033839"/>
                <a:ext cx="834074" cy="372538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/>
              <p:nvPr/>
            </p:nvSpPr>
            <p:spPr>
              <a:xfrm>
                <a:off x="4405851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5499279"/>
                <a:ext cx="834074" cy="373885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/>
              <p:nvPr/>
            </p:nvSpPr>
            <p:spPr>
              <a:xfrm>
                <a:off x="5131956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2568399"/>
                <a:ext cx="829137" cy="371961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/>
              <p:nvPr/>
            </p:nvSpPr>
            <p:spPr>
              <a:xfrm>
                <a:off x="5167438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38" y="4033839"/>
                <a:ext cx="834074" cy="372538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/>
              <p:nvPr/>
            </p:nvSpPr>
            <p:spPr>
              <a:xfrm>
                <a:off x="5131956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5499279"/>
                <a:ext cx="834074" cy="373885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/>
              <p:nvPr/>
            </p:nvSpPr>
            <p:spPr>
              <a:xfrm>
                <a:off x="5866050" y="2568399"/>
                <a:ext cx="829137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2568399"/>
                <a:ext cx="829137" cy="371961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/>
              <p:nvPr/>
            </p:nvSpPr>
            <p:spPr>
              <a:xfrm>
                <a:off x="5901532" y="4033839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32" y="4033839"/>
                <a:ext cx="834074" cy="372538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/>
              <p:nvPr/>
            </p:nvSpPr>
            <p:spPr>
              <a:xfrm>
                <a:off x="5866050" y="5499279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5499279"/>
                <a:ext cx="834074" cy="373885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/>
              <p:nvPr/>
            </p:nvSpPr>
            <p:spPr>
              <a:xfrm>
                <a:off x="6638782" y="2568399"/>
                <a:ext cx="829138" cy="378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2568399"/>
                <a:ext cx="829138" cy="378117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/>
              <p:nvPr/>
            </p:nvSpPr>
            <p:spPr>
              <a:xfrm>
                <a:off x="6627637" y="4030633"/>
                <a:ext cx="834074" cy="378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37" y="4030633"/>
                <a:ext cx="834074" cy="378693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/>
              <p:nvPr/>
            </p:nvSpPr>
            <p:spPr>
              <a:xfrm>
                <a:off x="6638782" y="5499279"/>
                <a:ext cx="834074" cy="3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5499279"/>
                <a:ext cx="834074" cy="380104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/>
              <p:nvPr/>
            </p:nvSpPr>
            <p:spPr>
              <a:xfrm>
                <a:off x="7430503" y="2565770"/>
                <a:ext cx="829138" cy="37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2565770"/>
                <a:ext cx="829138" cy="374205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/>
              <p:nvPr/>
            </p:nvSpPr>
            <p:spPr>
              <a:xfrm>
                <a:off x="7419358" y="4028004"/>
                <a:ext cx="8340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358" y="4028004"/>
                <a:ext cx="834074" cy="372538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/>
              <p:nvPr/>
            </p:nvSpPr>
            <p:spPr>
              <a:xfrm>
                <a:off x="7430503" y="5496650"/>
                <a:ext cx="834074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5496650"/>
                <a:ext cx="834074" cy="373885"/>
              </a:xfrm>
              <a:prstGeom prst="rect">
                <a:avLst/>
              </a:prstGeom>
              <a:blipFill>
                <a:blip r:embed="rId2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D4AAD78-726B-2684-5DBD-A7298B6E02A7}"/>
              </a:ext>
            </a:extLst>
          </p:cNvPr>
          <p:cNvSpPr/>
          <p:nvPr/>
        </p:nvSpPr>
        <p:spPr>
          <a:xfrm>
            <a:off x="2009105" y="2510286"/>
            <a:ext cx="6255472" cy="47651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B13447-7F25-E965-D549-E797E54B0AFE}"/>
              </a:ext>
            </a:extLst>
          </p:cNvPr>
          <p:cNvSpPr/>
          <p:nvPr/>
        </p:nvSpPr>
        <p:spPr>
          <a:xfrm>
            <a:off x="2044587" y="3991356"/>
            <a:ext cx="6219990" cy="476518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4F46A80-E5C3-4457-9322-A341F8198D2C}"/>
              </a:ext>
            </a:extLst>
          </p:cNvPr>
          <p:cNvSpPr/>
          <p:nvPr/>
        </p:nvSpPr>
        <p:spPr>
          <a:xfrm>
            <a:off x="2044587" y="5459548"/>
            <a:ext cx="6219990" cy="476518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EEDE0-4D44-4E3E-952C-F9DFF56A89E3}"/>
              </a:ext>
            </a:extLst>
          </p:cNvPr>
          <p:cNvSpPr txBox="1"/>
          <p:nvPr/>
        </p:nvSpPr>
        <p:spPr>
          <a:xfrm>
            <a:off x="4623515" y="618133"/>
            <a:ext cx="37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row-wise mean and </a:t>
            </a:r>
            <a:r>
              <a:rPr lang="en-US" dirty="0" err="1"/>
              <a:t>std.dev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28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A479-EAE2-F18C-74F1-ACD4A7B8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A Matrix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96B09-9B96-8462-86B5-0C3CB981832A}"/>
              </a:ext>
            </a:extLst>
          </p:cNvPr>
          <p:cNvSpPr txBox="1"/>
          <p:nvPr/>
        </p:nvSpPr>
        <p:spPr>
          <a:xfrm>
            <a:off x="2009105" y="1930400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23DAC-A306-9350-4D17-4FB918145D94}"/>
              </a:ext>
            </a:extLst>
          </p:cNvPr>
          <p:cNvSpPr txBox="1"/>
          <p:nvPr/>
        </p:nvSpPr>
        <p:spPr>
          <a:xfrm>
            <a:off x="5177307" y="1930400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/>
              <p:nvPr/>
            </p:nvSpPr>
            <p:spPr>
              <a:xfrm>
                <a:off x="2009105" y="2568399"/>
                <a:ext cx="786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2568399"/>
                <a:ext cx="78643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/>
              <p:nvPr/>
            </p:nvSpPr>
            <p:spPr>
              <a:xfrm>
                <a:off x="2044587" y="4033839"/>
                <a:ext cx="791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87" y="4033839"/>
                <a:ext cx="79175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/>
              <p:nvPr/>
            </p:nvSpPr>
            <p:spPr>
              <a:xfrm>
                <a:off x="2009105" y="5499279"/>
                <a:ext cx="791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5499279"/>
                <a:ext cx="791755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/>
              <p:nvPr/>
            </p:nvSpPr>
            <p:spPr>
              <a:xfrm>
                <a:off x="3568725" y="2568399"/>
                <a:ext cx="79694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5" y="2568399"/>
                <a:ext cx="796949" cy="371961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/>
              <p:nvPr/>
            </p:nvSpPr>
            <p:spPr>
              <a:xfrm>
                <a:off x="3604207" y="4033839"/>
                <a:ext cx="801886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07" y="4033839"/>
                <a:ext cx="801886" cy="372538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/>
              <p:nvPr/>
            </p:nvSpPr>
            <p:spPr>
              <a:xfrm>
                <a:off x="3568725" y="5499279"/>
                <a:ext cx="801886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5" y="5499279"/>
                <a:ext cx="801886" cy="373885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/>
              <p:nvPr/>
            </p:nvSpPr>
            <p:spPr>
              <a:xfrm>
                <a:off x="4405851" y="2568399"/>
                <a:ext cx="79694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2568399"/>
                <a:ext cx="796949" cy="372474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/>
              <p:nvPr/>
            </p:nvSpPr>
            <p:spPr>
              <a:xfrm>
                <a:off x="4441333" y="4033839"/>
                <a:ext cx="801886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33" y="4033839"/>
                <a:ext cx="801886" cy="373051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/>
              <p:nvPr/>
            </p:nvSpPr>
            <p:spPr>
              <a:xfrm>
                <a:off x="4405851" y="5499279"/>
                <a:ext cx="801886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5499279"/>
                <a:ext cx="801886" cy="374461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/>
              <p:nvPr/>
            </p:nvSpPr>
            <p:spPr>
              <a:xfrm>
                <a:off x="5131956" y="2568399"/>
                <a:ext cx="796949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2568399"/>
                <a:ext cx="796949" cy="373885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/>
              <p:nvPr/>
            </p:nvSpPr>
            <p:spPr>
              <a:xfrm>
                <a:off x="5167438" y="4033839"/>
                <a:ext cx="801886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38" y="4033839"/>
                <a:ext cx="801886" cy="374461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/>
              <p:nvPr/>
            </p:nvSpPr>
            <p:spPr>
              <a:xfrm>
                <a:off x="5131956" y="5499279"/>
                <a:ext cx="801886" cy="3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5499279"/>
                <a:ext cx="801886" cy="375872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/>
              <p:nvPr/>
            </p:nvSpPr>
            <p:spPr>
              <a:xfrm>
                <a:off x="5866050" y="2568399"/>
                <a:ext cx="796949" cy="371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2568399"/>
                <a:ext cx="796949" cy="371705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/>
              <p:nvPr/>
            </p:nvSpPr>
            <p:spPr>
              <a:xfrm>
                <a:off x="5901532" y="4033839"/>
                <a:ext cx="801886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32" y="4033839"/>
                <a:ext cx="801886" cy="372281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/>
              <p:nvPr/>
            </p:nvSpPr>
            <p:spPr>
              <a:xfrm>
                <a:off x="5866050" y="5499279"/>
                <a:ext cx="801886" cy="373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5499279"/>
                <a:ext cx="801886" cy="373307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/>
              <p:nvPr/>
            </p:nvSpPr>
            <p:spPr>
              <a:xfrm>
                <a:off x="6638782" y="2568399"/>
                <a:ext cx="796949" cy="378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2568399"/>
                <a:ext cx="796949" cy="378117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/>
              <p:nvPr/>
            </p:nvSpPr>
            <p:spPr>
              <a:xfrm>
                <a:off x="6627637" y="4030633"/>
                <a:ext cx="801886" cy="378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37" y="4030633"/>
                <a:ext cx="801886" cy="378693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/>
              <p:nvPr/>
            </p:nvSpPr>
            <p:spPr>
              <a:xfrm>
                <a:off x="6638782" y="5499279"/>
                <a:ext cx="801886" cy="3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5499279"/>
                <a:ext cx="801886" cy="380104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/>
              <p:nvPr/>
            </p:nvSpPr>
            <p:spPr>
              <a:xfrm>
                <a:off x="7430503" y="2565770"/>
                <a:ext cx="796949" cy="37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2565770"/>
                <a:ext cx="796949" cy="374205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/>
              <p:nvPr/>
            </p:nvSpPr>
            <p:spPr>
              <a:xfrm>
                <a:off x="7419358" y="4028004"/>
                <a:ext cx="801886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358" y="4028004"/>
                <a:ext cx="801886" cy="374783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/>
              <p:nvPr/>
            </p:nvSpPr>
            <p:spPr>
              <a:xfrm>
                <a:off x="7430503" y="5496650"/>
                <a:ext cx="801886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5496650"/>
                <a:ext cx="801886" cy="376193"/>
              </a:xfrm>
              <a:prstGeom prst="rect">
                <a:avLst/>
              </a:prstGeom>
              <a:blipFill>
                <a:blip r:embed="rId2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D4AAD78-726B-2684-5DBD-A7298B6E02A7}"/>
              </a:ext>
            </a:extLst>
          </p:cNvPr>
          <p:cNvSpPr/>
          <p:nvPr/>
        </p:nvSpPr>
        <p:spPr>
          <a:xfrm>
            <a:off x="2009105" y="2510286"/>
            <a:ext cx="6255472" cy="47651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B13447-7F25-E965-D549-E797E54B0AFE}"/>
              </a:ext>
            </a:extLst>
          </p:cNvPr>
          <p:cNvSpPr/>
          <p:nvPr/>
        </p:nvSpPr>
        <p:spPr>
          <a:xfrm>
            <a:off x="2044587" y="3991356"/>
            <a:ext cx="6219990" cy="476518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4F46A80-E5C3-4457-9322-A341F8198D2C}"/>
              </a:ext>
            </a:extLst>
          </p:cNvPr>
          <p:cNvSpPr/>
          <p:nvPr/>
        </p:nvSpPr>
        <p:spPr>
          <a:xfrm>
            <a:off x="2044587" y="5459548"/>
            <a:ext cx="6219990" cy="476518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EEDE0-4D44-4E3E-952C-F9DFF56A89E3}"/>
              </a:ext>
            </a:extLst>
          </p:cNvPr>
          <p:cNvSpPr txBox="1"/>
          <p:nvPr/>
        </p:nvSpPr>
        <p:spPr>
          <a:xfrm>
            <a:off x="4623515" y="618133"/>
            <a:ext cx="378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row-wise mean and </a:t>
            </a:r>
            <a:r>
              <a:rPr lang="en-US" dirty="0" err="1"/>
              <a:t>std.dev</a:t>
            </a:r>
            <a:r>
              <a:rPr lang="en-US" dirty="0"/>
              <a:t>.</a:t>
            </a:r>
          </a:p>
          <a:p>
            <a:r>
              <a:rPr lang="en-US" dirty="0"/>
              <a:t>Standardize values row-wise</a:t>
            </a:r>
          </a:p>
        </p:txBody>
      </p:sp>
    </p:spTree>
    <p:extLst>
      <p:ext uri="{BB962C8B-B14F-4D97-AF65-F5344CB8AC3E}">
        <p14:creationId xmlns:p14="http://schemas.microsoft.com/office/powerpoint/2010/main" val="2185489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A479-EAE2-F18C-74F1-ACD4A7B8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br>
              <a:rPr lang="en-US" dirty="0"/>
            </a:br>
            <a:r>
              <a:rPr lang="en-US" dirty="0"/>
              <a:t>A Matrix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96B09-9B96-8462-86B5-0C3CB981832A}"/>
              </a:ext>
            </a:extLst>
          </p:cNvPr>
          <p:cNvSpPr txBox="1"/>
          <p:nvPr/>
        </p:nvSpPr>
        <p:spPr>
          <a:xfrm>
            <a:off x="2009105" y="1930400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23DAC-A306-9350-4D17-4FB918145D94}"/>
              </a:ext>
            </a:extLst>
          </p:cNvPr>
          <p:cNvSpPr txBox="1"/>
          <p:nvPr/>
        </p:nvSpPr>
        <p:spPr>
          <a:xfrm>
            <a:off x="5177307" y="1930400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/>
              <p:nvPr/>
            </p:nvSpPr>
            <p:spPr>
              <a:xfrm>
                <a:off x="2009105" y="2568399"/>
                <a:ext cx="786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D5E16-7EC6-FA6F-7DEF-BB0D6158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2568399"/>
                <a:ext cx="78643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/>
              <p:nvPr/>
            </p:nvSpPr>
            <p:spPr>
              <a:xfrm>
                <a:off x="2044587" y="4033839"/>
                <a:ext cx="791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A9676-4107-4E6C-B41A-84EE0991B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87" y="4033839"/>
                <a:ext cx="79175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/>
              <p:nvPr/>
            </p:nvSpPr>
            <p:spPr>
              <a:xfrm>
                <a:off x="2009105" y="5499279"/>
                <a:ext cx="791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D56FF-5E3C-3601-5926-9391A0D0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05" y="5499279"/>
                <a:ext cx="791755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/>
              <p:nvPr/>
            </p:nvSpPr>
            <p:spPr>
              <a:xfrm>
                <a:off x="3594483" y="2568399"/>
                <a:ext cx="79694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0EB2C1-A143-0E30-A3D4-08BBA25E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83" y="2568399"/>
                <a:ext cx="796949" cy="371961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/>
              <p:nvPr/>
            </p:nvSpPr>
            <p:spPr>
              <a:xfrm>
                <a:off x="3604207" y="4033839"/>
                <a:ext cx="801886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ACCAF-97B6-269A-7820-A6EE9911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07" y="4033839"/>
                <a:ext cx="801886" cy="372538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/>
              <p:nvPr/>
            </p:nvSpPr>
            <p:spPr>
              <a:xfrm>
                <a:off x="3607362" y="5499279"/>
                <a:ext cx="801886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A2EB2-47FF-E353-CB4B-06CD35887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362" y="5499279"/>
                <a:ext cx="801886" cy="373885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/>
              <p:nvPr/>
            </p:nvSpPr>
            <p:spPr>
              <a:xfrm>
                <a:off x="4405851" y="2568399"/>
                <a:ext cx="79694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380A58-3602-29CE-62DA-42412ADF6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2568399"/>
                <a:ext cx="796949" cy="372474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/>
              <p:nvPr/>
            </p:nvSpPr>
            <p:spPr>
              <a:xfrm>
                <a:off x="4441333" y="4033839"/>
                <a:ext cx="801886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385E4-F27E-804F-A6E6-4F8CB091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33" y="4033839"/>
                <a:ext cx="801886" cy="373051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/>
              <p:nvPr/>
            </p:nvSpPr>
            <p:spPr>
              <a:xfrm>
                <a:off x="4405851" y="5499279"/>
                <a:ext cx="801886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603BD1-4329-3F6A-A0FE-9E76560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51" y="5499279"/>
                <a:ext cx="801886" cy="374461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/>
              <p:nvPr/>
            </p:nvSpPr>
            <p:spPr>
              <a:xfrm>
                <a:off x="5131956" y="2568399"/>
                <a:ext cx="796949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6057D-8980-0FD7-E087-D7DFCE20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2568399"/>
                <a:ext cx="796949" cy="373885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/>
              <p:nvPr/>
            </p:nvSpPr>
            <p:spPr>
              <a:xfrm>
                <a:off x="5167438" y="4033839"/>
                <a:ext cx="801886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243856-A5AB-E4BA-8ADC-336E3B18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38" y="4033839"/>
                <a:ext cx="801886" cy="374461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/>
              <p:nvPr/>
            </p:nvSpPr>
            <p:spPr>
              <a:xfrm>
                <a:off x="5131956" y="5499279"/>
                <a:ext cx="801886" cy="3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159AE5-7FA3-5D50-470D-C40077EB5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6" y="5499279"/>
                <a:ext cx="801886" cy="375872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/>
              <p:nvPr/>
            </p:nvSpPr>
            <p:spPr>
              <a:xfrm>
                <a:off x="5866050" y="2568399"/>
                <a:ext cx="796949" cy="371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ABD37-4A8D-C1A0-E479-123252DD3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2568399"/>
                <a:ext cx="796949" cy="371705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/>
              <p:nvPr/>
            </p:nvSpPr>
            <p:spPr>
              <a:xfrm>
                <a:off x="5901532" y="4033839"/>
                <a:ext cx="801886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8F708-09A6-31FA-7DF2-9E1F1EF4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32" y="4033839"/>
                <a:ext cx="801886" cy="372281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/>
              <p:nvPr/>
            </p:nvSpPr>
            <p:spPr>
              <a:xfrm>
                <a:off x="5866050" y="5499279"/>
                <a:ext cx="801886" cy="373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3568-E006-17FC-AF7F-5DF2E813E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50" y="5499279"/>
                <a:ext cx="801886" cy="373307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/>
              <p:nvPr/>
            </p:nvSpPr>
            <p:spPr>
              <a:xfrm>
                <a:off x="6638782" y="2568399"/>
                <a:ext cx="796949" cy="378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3CA64-621A-9FD8-F726-3B779A2B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2568399"/>
                <a:ext cx="796949" cy="378117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/>
              <p:nvPr/>
            </p:nvSpPr>
            <p:spPr>
              <a:xfrm>
                <a:off x="6627637" y="4030633"/>
                <a:ext cx="801886" cy="378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B5A0D-792E-A060-7D35-EEAF66C8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37" y="4030633"/>
                <a:ext cx="801886" cy="378693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/>
              <p:nvPr/>
            </p:nvSpPr>
            <p:spPr>
              <a:xfrm>
                <a:off x="6638782" y="5499279"/>
                <a:ext cx="801886" cy="3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702B7-9CC9-2411-53DA-7F412650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2" y="5499279"/>
                <a:ext cx="801886" cy="380104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/>
              <p:nvPr/>
            </p:nvSpPr>
            <p:spPr>
              <a:xfrm>
                <a:off x="7430503" y="2565770"/>
                <a:ext cx="796949" cy="37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9647A4-A543-6F7E-4777-77FA3120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2565770"/>
                <a:ext cx="796949" cy="374205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/>
              <p:nvPr/>
            </p:nvSpPr>
            <p:spPr>
              <a:xfrm>
                <a:off x="7419358" y="4028004"/>
                <a:ext cx="801886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800AF-EC18-FBE7-3477-7DE17250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358" y="4028004"/>
                <a:ext cx="801886" cy="374783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/>
              <p:nvPr/>
            </p:nvSpPr>
            <p:spPr>
              <a:xfrm>
                <a:off x="7430503" y="5496650"/>
                <a:ext cx="801886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F7BBE8-5172-21BE-3106-AF556F85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03" y="5496650"/>
                <a:ext cx="801886" cy="376193"/>
              </a:xfrm>
              <a:prstGeom prst="rect">
                <a:avLst/>
              </a:prstGeom>
              <a:blipFill>
                <a:blip r:embed="rId2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D4AAD78-726B-2684-5DBD-A7298B6E02A7}"/>
              </a:ext>
            </a:extLst>
          </p:cNvPr>
          <p:cNvSpPr/>
          <p:nvPr/>
        </p:nvSpPr>
        <p:spPr>
          <a:xfrm>
            <a:off x="2044587" y="2541581"/>
            <a:ext cx="720000" cy="360000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EEDE0-4D44-4E3E-952C-F9DFF56A89E3}"/>
              </a:ext>
            </a:extLst>
          </p:cNvPr>
          <p:cNvSpPr txBox="1"/>
          <p:nvPr/>
        </p:nvSpPr>
        <p:spPr>
          <a:xfrm>
            <a:off x="4623515" y="618133"/>
            <a:ext cx="378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row-wise mean and </a:t>
            </a:r>
            <a:r>
              <a:rPr lang="en-US" dirty="0" err="1"/>
              <a:t>std.dev</a:t>
            </a:r>
            <a:r>
              <a:rPr lang="en-US" dirty="0"/>
              <a:t>.</a:t>
            </a:r>
          </a:p>
          <a:p>
            <a:r>
              <a:rPr lang="en-US" dirty="0"/>
              <a:t>Standardize values row-wise</a:t>
            </a:r>
          </a:p>
          <a:p>
            <a:r>
              <a:rPr lang="en-US" dirty="0"/>
              <a:t>Take column-wise maxima</a:t>
            </a:r>
          </a:p>
          <a:p>
            <a:r>
              <a:rPr lang="en-US" dirty="0"/>
              <a:t>Rank the column maxima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4099DA7-5F05-BBB0-8201-EA29C0C33573}"/>
              </a:ext>
            </a:extLst>
          </p:cNvPr>
          <p:cNvSpPr/>
          <p:nvPr/>
        </p:nvSpPr>
        <p:spPr>
          <a:xfrm>
            <a:off x="3680768" y="2541581"/>
            <a:ext cx="648000" cy="3600000"/>
          </a:xfrm>
          <a:prstGeom prst="roundRect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327D08-C838-F488-FF53-FD29258ABDCF}"/>
              </a:ext>
            </a:extLst>
          </p:cNvPr>
          <p:cNvSpPr/>
          <p:nvPr/>
        </p:nvSpPr>
        <p:spPr>
          <a:xfrm>
            <a:off x="4465697" y="2541581"/>
            <a:ext cx="648000" cy="3600000"/>
          </a:xfrm>
          <a:prstGeom prst="roundRect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9AA54E4-3012-0904-C9DC-D4779178B8D6}"/>
              </a:ext>
            </a:extLst>
          </p:cNvPr>
          <p:cNvSpPr/>
          <p:nvPr/>
        </p:nvSpPr>
        <p:spPr>
          <a:xfrm>
            <a:off x="5212789" y="2571619"/>
            <a:ext cx="648000" cy="360000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13D8FE5-DFFF-9294-DE34-97F6D8075164}"/>
              </a:ext>
            </a:extLst>
          </p:cNvPr>
          <p:cNvSpPr/>
          <p:nvPr/>
        </p:nvSpPr>
        <p:spPr>
          <a:xfrm>
            <a:off x="5947164" y="2544801"/>
            <a:ext cx="648000" cy="3600000"/>
          </a:xfrm>
          <a:prstGeom prst="roundRect">
            <a:avLst/>
          </a:prstGeom>
          <a:noFill/>
          <a:ln w="635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44D8D23-FB49-88CC-58D8-4680E3D34144}"/>
              </a:ext>
            </a:extLst>
          </p:cNvPr>
          <p:cNvSpPr/>
          <p:nvPr/>
        </p:nvSpPr>
        <p:spPr>
          <a:xfrm>
            <a:off x="6705309" y="2541581"/>
            <a:ext cx="648000" cy="3600000"/>
          </a:xfrm>
          <a:prstGeom prst="roundRect">
            <a:avLst/>
          </a:prstGeom>
          <a:noFill/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AFB4261-C24C-4574-6AFA-DEEF9651D1C6}"/>
              </a:ext>
            </a:extLst>
          </p:cNvPr>
          <p:cNvSpPr/>
          <p:nvPr/>
        </p:nvSpPr>
        <p:spPr>
          <a:xfrm>
            <a:off x="7495572" y="2541581"/>
            <a:ext cx="648000" cy="3600000"/>
          </a:xfrm>
          <a:prstGeom prst="roundRect">
            <a:avLst/>
          </a:prstGeom>
          <a:noFill/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6A9A90-5A07-896B-04C6-BC277D3E939E}"/>
                  </a:ext>
                </a:extLst>
              </p:cNvPr>
              <p:cNvSpPr txBox="1"/>
              <p:nvPr/>
            </p:nvSpPr>
            <p:spPr>
              <a:xfrm>
                <a:off x="1795809" y="6171126"/>
                <a:ext cx="980781" cy="39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6A9A90-5A07-896B-04C6-BC277D3E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09" y="6171126"/>
                <a:ext cx="980781" cy="3985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12CD23-7B32-87E9-D2CD-BB89E74A126C}"/>
                  </a:ext>
                </a:extLst>
              </p:cNvPr>
              <p:cNvSpPr txBox="1"/>
              <p:nvPr/>
            </p:nvSpPr>
            <p:spPr>
              <a:xfrm>
                <a:off x="3470063" y="6171126"/>
                <a:ext cx="1008225" cy="43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12CD23-7B32-87E9-D2CD-BB89E74A1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63" y="6171126"/>
                <a:ext cx="1008225" cy="4372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4C40D2-D531-0D4D-6C43-26F08A3E2210}"/>
                  </a:ext>
                </a:extLst>
              </p:cNvPr>
              <p:cNvSpPr txBox="1"/>
              <p:nvPr/>
            </p:nvSpPr>
            <p:spPr>
              <a:xfrm>
                <a:off x="5041285" y="6171126"/>
                <a:ext cx="1008225" cy="43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4C40D2-D531-0D4D-6C43-26F08A3E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85" y="6171126"/>
                <a:ext cx="1008225" cy="4372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D376D5C-4ADA-527F-D8A4-2D2BB059EDEF}"/>
                  </a:ext>
                </a:extLst>
              </p:cNvPr>
              <p:cNvSpPr txBox="1"/>
              <p:nvPr/>
            </p:nvSpPr>
            <p:spPr>
              <a:xfrm>
                <a:off x="6509476" y="6171126"/>
                <a:ext cx="1008225" cy="43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D376D5C-4ADA-527F-D8A4-2D2BB059E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76" y="6171126"/>
                <a:ext cx="1008225" cy="4372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20741A6-451D-69F6-D47D-8725BA905895}"/>
                  </a:ext>
                </a:extLst>
              </p:cNvPr>
              <p:cNvSpPr txBox="1"/>
              <p:nvPr/>
            </p:nvSpPr>
            <p:spPr>
              <a:xfrm>
                <a:off x="4242796" y="6428704"/>
                <a:ext cx="1008225" cy="43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20741A6-451D-69F6-D47D-8725BA90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96" y="6428704"/>
                <a:ext cx="1008225" cy="4372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A267AB-A613-2061-392D-A50531F1B847}"/>
                  </a:ext>
                </a:extLst>
              </p:cNvPr>
              <p:cNvSpPr txBox="1"/>
              <p:nvPr/>
            </p:nvSpPr>
            <p:spPr>
              <a:xfrm>
                <a:off x="5814018" y="6428704"/>
                <a:ext cx="1008225" cy="43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A267AB-A613-2061-392D-A50531F1B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18" y="6428704"/>
                <a:ext cx="1008225" cy="4372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98764C-26A2-05F2-48AE-5FA08E65198B}"/>
                  </a:ext>
                </a:extLst>
              </p:cNvPr>
              <p:cNvSpPr txBox="1"/>
              <p:nvPr/>
            </p:nvSpPr>
            <p:spPr>
              <a:xfrm>
                <a:off x="7282209" y="6428704"/>
                <a:ext cx="1008225" cy="43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98764C-26A2-05F2-48AE-5FA08E651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209" y="6428704"/>
                <a:ext cx="1008225" cy="4372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2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863-380B-BDD1-FA7C-4DDADFF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009B-B85B-B801-9CDB-2DEA38E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(Quick) Survey Hypothesis Testing in Persistent Homology</a:t>
            </a:r>
          </a:p>
          <a:p>
            <a:r>
              <a:rPr lang="en-US" sz="2400" dirty="0"/>
              <a:t>Introduce the problem</a:t>
            </a:r>
          </a:p>
          <a:p>
            <a:r>
              <a:rPr lang="en-US" sz="2400" dirty="0"/>
              <a:t>Testing for consistency with a null model</a:t>
            </a:r>
          </a:p>
          <a:p>
            <a:r>
              <a:rPr lang="en-US" sz="2400" dirty="0"/>
              <a:t>Multiple testing for consistency with a null model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Power and level estimates, validation</a:t>
            </a:r>
          </a:p>
        </p:txBody>
      </p:sp>
    </p:spTree>
    <p:extLst>
      <p:ext uri="{BB962C8B-B14F-4D97-AF65-F5344CB8AC3E}">
        <p14:creationId xmlns:p14="http://schemas.microsoft.com/office/powerpoint/2010/main" val="407033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863-380B-BDD1-FA7C-4DDADFF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009B-B85B-B801-9CDB-2DEA38E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(Quick) Survey Hypothesis Testing in Persistent Homology</a:t>
            </a:r>
          </a:p>
          <a:p>
            <a:r>
              <a:rPr lang="en-US" sz="2400" dirty="0"/>
              <a:t>Introduce the problem</a:t>
            </a:r>
          </a:p>
          <a:p>
            <a:r>
              <a:rPr lang="en-US" sz="2400" dirty="0"/>
              <a:t>Testing for consistency with a null model</a:t>
            </a:r>
          </a:p>
          <a:p>
            <a:r>
              <a:rPr lang="en-US" sz="2400" dirty="0"/>
              <a:t>Multiple testing for consistency with a null model</a:t>
            </a:r>
          </a:p>
          <a:p>
            <a:r>
              <a:rPr lang="en-US" sz="2400" dirty="0"/>
              <a:t>Power and level estimates, validation</a:t>
            </a:r>
          </a:p>
        </p:txBody>
      </p:sp>
    </p:spTree>
    <p:extLst>
      <p:ext uri="{BB962C8B-B14F-4D97-AF65-F5344CB8AC3E}">
        <p14:creationId xmlns:p14="http://schemas.microsoft.com/office/powerpoint/2010/main" val="3879394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48777-5F7D-AAC4-FFF5-0AA23770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  <a:br>
              <a:rPr lang="en-US" dirty="0"/>
            </a:br>
            <a:r>
              <a:rPr lang="en-US" dirty="0"/>
              <a:t>Do the invariants in fact compare?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5CEF63-758C-E1DC-2853-194566F0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8" y="2133600"/>
            <a:ext cx="787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63C08-0A7A-B1FF-010E-B703D0B79998}"/>
              </a:ext>
            </a:extLst>
          </p:cNvPr>
          <p:cNvSpPr txBox="1"/>
          <p:nvPr/>
        </p:nvSpPr>
        <p:spPr>
          <a:xfrm>
            <a:off x="1197735" y="1847334"/>
            <a:ext cx="832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ECDF of standardized invariants for 100 acyclic models, 100 point clouds per model</a:t>
            </a:r>
          </a:p>
        </p:txBody>
      </p:sp>
    </p:spTree>
    <p:extLst>
      <p:ext uri="{BB962C8B-B14F-4D97-AF65-F5344CB8AC3E}">
        <p14:creationId xmlns:p14="http://schemas.microsoft.com/office/powerpoint/2010/main" val="1597231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37E7-1ADC-03C1-7A17-E8D7D7BB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Question:</a:t>
            </a:r>
            <a:br>
              <a:rPr lang="en-US" dirty="0"/>
            </a:br>
            <a:r>
              <a:rPr lang="en-US" sz="2700" dirty="0"/>
              <a:t>Does picking an unbiased convex hull estimator matter?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05FEC8-0B1C-CE8A-B7A4-C5CD9804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7" y="2335645"/>
            <a:ext cx="6755197" cy="45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516C0-4CB2-F5AC-4C02-F9C51B47AF19}"/>
              </a:ext>
            </a:extLst>
          </p:cNvPr>
          <p:cNvSpPr txBox="1"/>
          <p:nvPr/>
        </p:nvSpPr>
        <p:spPr>
          <a:xfrm>
            <a:off x="953472" y="1809857"/>
            <a:ext cx="101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QQ-plots of simulation p-values against a uniform distribution,</a:t>
            </a:r>
          </a:p>
          <a:p>
            <a:r>
              <a:rPr lang="en-US" dirty="0"/>
              <a:t>split on unbiased bounding box (left), biased convex hull (middle) and bias-corrected convex hull (right)</a:t>
            </a:r>
          </a:p>
        </p:txBody>
      </p:sp>
    </p:spTree>
    <p:extLst>
      <p:ext uri="{BB962C8B-B14F-4D97-AF65-F5344CB8AC3E}">
        <p14:creationId xmlns:p14="http://schemas.microsoft.com/office/powerpoint/2010/main" val="175695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37E7-1ADC-03C1-7A17-E8D7D7BB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Question:</a:t>
            </a:r>
            <a:br>
              <a:rPr lang="en-US" dirty="0"/>
            </a:br>
            <a:r>
              <a:rPr lang="en-US" sz="2700" dirty="0"/>
              <a:t>Does picking an unbiased convex hull estimator matter?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E148F-05D6-B4F4-2C1E-3C918D56B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96674"/>
              </p:ext>
            </p:extLst>
          </p:nvPr>
        </p:nvGraphicFramePr>
        <p:xfrm>
          <a:off x="2347210" y="2793701"/>
          <a:ext cx="5256916" cy="3881434"/>
        </p:xfrm>
        <a:graphic>
          <a:graphicData uri="http://schemas.openxmlformats.org/drawingml/2006/table">
            <a:tbl>
              <a:tblPr/>
              <a:tblGrid>
                <a:gridCol w="1314229">
                  <a:extLst>
                    <a:ext uri="{9D8B030D-6E8A-4147-A177-3AD203B41FA5}">
                      <a16:colId xmlns:a16="http://schemas.microsoft.com/office/drawing/2014/main" val="262692404"/>
                    </a:ext>
                  </a:extLst>
                </a:gridCol>
                <a:gridCol w="1314229">
                  <a:extLst>
                    <a:ext uri="{9D8B030D-6E8A-4147-A177-3AD203B41FA5}">
                      <a16:colId xmlns:a16="http://schemas.microsoft.com/office/drawing/2014/main" val="3131128262"/>
                    </a:ext>
                  </a:extLst>
                </a:gridCol>
                <a:gridCol w="1314229">
                  <a:extLst>
                    <a:ext uri="{9D8B030D-6E8A-4147-A177-3AD203B41FA5}">
                      <a16:colId xmlns:a16="http://schemas.microsoft.com/office/drawing/2014/main" val="4118566749"/>
                    </a:ext>
                  </a:extLst>
                </a:gridCol>
                <a:gridCol w="1314229">
                  <a:extLst>
                    <a:ext uri="{9D8B030D-6E8A-4147-A177-3AD203B41FA5}">
                      <a16:colId xmlns:a16="http://schemas.microsoft.com/office/drawing/2014/main" val="2302441264"/>
                    </a:ext>
                  </a:extLst>
                </a:gridCol>
              </a:tblGrid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Invariant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axis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dirty="0">
                          <a:effectLst/>
                        </a:rPr>
                        <a:t>hull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unbiased hull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57569"/>
                  </a:ext>
                </a:extLst>
              </a:tr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>
                          <a:effectLst/>
                        </a:rPr>
                        <a:t>Linf.0</a:t>
                      </a:r>
                      <a:endParaRPr lang="en-US" sz="150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.08/.15/.28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dirty="0">
                          <a:solidFill>
                            <a:schemeClr val="accent2"/>
                          </a:solidFill>
                          <a:effectLst/>
                        </a:rPr>
                        <a:t>.21/.29/.38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.02/.05/.05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42555"/>
                  </a:ext>
                </a:extLst>
              </a:tr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>
                          <a:effectLst/>
                        </a:rPr>
                        <a:t>Linf.1</a:t>
                      </a:r>
                      <a:endParaRPr lang="en-US" sz="150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dirty="0">
                          <a:effectLst/>
                        </a:rPr>
                        <a:t>.03/.07/.10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.02/.10/.22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.03/.03/.05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00310"/>
                  </a:ext>
                </a:extLst>
              </a:tr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>
                          <a:effectLst/>
                        </a:rPr>
                        <a:t>L1.0</a:t>
                      </a:r>
                      <a:endParaRPr lang="en-US" sz="150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.00/.00/.08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.94/.96/.96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.00/.03/.09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203112"/>
                  </a:ext>
                </a:extLst>
              </a:tr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>
                          <a:effectLst/>
                        </a:rPr>
                        <a:t>L1.1</a:t>
                      </a:r>
                      <a:endParaRPr lang="en-US" sz="150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.06/.06/.24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dirty="0">
                          <a:solidFill>
                            <a:schemeClr val="accent2"/>
                          </a:solidFill>
                          <a:effectLst/>
                        </a:rPr>
                        <a:t>.10/.26/.36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.08/.08/.10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39004"/>
                  </a:ext>
                </a:extLst>
              </a:tr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>
                          <a:effectLst/>
                        </a:rPr>
                        <a:t>L2.0</a:t>
                      </a:r>
                      <a:endParaRPr lang="en-US" sz="150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.05/.09/.13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.82/.88/.92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.00/.00/.06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2102"/>
                  </a:ext>
                </a:extLst>
              </a:tr>
              <a:tr h="51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>
                          <a:effectLst/>
                        </a:rPr>
                        <a:t>L2.1</a:t>
                      </a:r>
                      <a:endParaRPr lang="en-US" sz="150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.06/.13/.28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dirty="0">
                          <a:solidFill>
                            <a:schemeClr val="accent2"/>
                          </a:solidFill>
                          <a:effectLst/>
                        </a:rPr>
                        <a:t>.22/.32/.44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.05/.08/.12</a:t>
                      </a: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79347"/>
                  </a:ext>
                </a:extLst>
              </a:tr>
              <a:tr h="281404">
                <a:tc gridSpan="4">
                  <a:txBody>
                    <a:bodyPr/>
                    <a:lstStyle/>
                    <a:p>
                      <a:pPr algn="ctr" fontAlgn="ctr"/>
                      <a:endParaRPr lang="en-US" sz="1500" dirty="0">
                        <a:effectLst/>
                      </a:endParaRPr>
                    </a:p>
                  </a:txBody>
                  <a:tcPr marL="40432" marR="40432" marT="24259" marB="24259" anchor="ctr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743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16A8B-9E3C-07E0-F1D3-03878E3B5E6F}"/>
                  </a:ext>
                </a:extLst>
              </p:cNvPr>
              <p:cNvSpPr txBox="1"/>
              <p:nvPr/>
            </p:nvSpPr>
            <p:spPr>
              <a:xfrm>
                <a:off x="1137864" y="1853126"/>
                <a:ext cx="81361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Rejection rates for null hypothesis testing, using 0-dimensional and 1-dimensional</a:t>
                </a:r>
              </a:p>
              <a:p>
                <a:r>
                  <a:rPr lang="en-US" dirty="0"/>
                  <a:t>homology, and different ways of summarizing a persistence diagram.</a:t>
                </a:r>
              </a:p>
              <a:p>
                <a:r>
                  <a:rPr lang="en-US" dirty="0"/>
                  <a:t>Requested level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0.01 / 0.05 / 0.10.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16A8B-9E3C-07E0-F1D3-03878E3B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64" y="1853126"/>
                <a:ext cx="8136138" cy="923330"/>
              </a:xfrm>
              <a:prstGeom prst="rect">
                <a:avLst/>
              </a:prstGeom>
              <a:blipFill>
                <a:blip r:embed="rId2"/>
                <a:stretch>
                  <a:fillRect l="-623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97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304B-7D9A-664A-0731-1142A824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826581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E7DCC-D04D-900F-1686-0A7A8D577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826581"/>
            <a:ext cx="8596668" cy="860400"/>
          </a:xfrm>
        </p:spPr>
        <p:txBody>
          <a:bodyPr/>
          <a:lstStyle/>
          <a:p>
            <a:r>
              <a:rPr lang="en-US" dirty="0"/>
              <a:t>Work supported by:</a:t>
            </a:r>
          </a:p>
          <a:p>
            <a:r>
              <a:rPr lang="en-US" dirty="0"/>
              <a:t>Nvidia, Simons Foundation, HFSP, NSF, North Carolina Biotechnology Center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C4FAB7-DCE1-1462-2247-F42E9D4E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1" y="4050833"/>
            <a:ext cx="2423748" cy="24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D6326-981D-5F00-78C2-86A7C0E55E2B}"/>
              </a:ext>
            </a:extLst>
          </p:cNvPr>
          <p:cNvSpPr txBox="1"/>
          <p:nvPr/>
        </p:nvSpPr>
        <p:spPr>
          <a:xfrm>
            <a:off x="360471" y="6488668"/>
            <a:ext cx="11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paper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6EF72-44EB-1F4B-D0D3-B6BB57408343}"/>
              </a:ext>
            </a:extLst>
          </p:cNvPr>
          <p:cNvSpPr txBox="1"/>
          <p:nvPr/>
        </p:nvSpPr>
        <p:spPr>
          <a:xfrm>
            <a:off x="3438659" y="4050833"/>
            <a:ext cx="547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full paper contains extensive experiments both to validate the methods (with tables of rejection rates), and to measure discriminative power (with a range of different topological shapes to detect)</a:t>
            </a:r>
          </a:p>
        </p:txBody>
      </p:sp>
    </p:spTree>
    <p:extLst>
      <p:ext uri="{BB962C8B-B14F-4D97-AF65-F5344CB8AC3E}">
        <p14:creationId xmlns:p14="http://schemas.microsoft.com/office/powerpoint/2010/main" val="425791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863-380B-BDD1-FA7C-4DDADFFE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009B-B85B-B801-9CDB-2DEA38E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(Quick) Survey Hypothesis Testing in Persistent Homology</a:t>
            </a:r>
          </a:p>
          <a:p>
            <a:r>
              <a:rPr lang="en-US" sz="2400" dirty="0"/>
              <a:t>Introduce the problem</a:t>
            </a:r>
          </a:p>
          <a:p>
            <a:r>
              <a:rPr lang="en-US" sz="2400" dirty="0"/>
              <a:t>Testing for consistency with a null model</a:t>
            </a:r>
          </a:p>
          <a:p>
            <a:r>
              <a:rPr lang="en-US" sz="2400" dirty="0"/>
              <a:t>Multiple testing for consistency with a null model</a:t>
            </a:r>
          </a:p>
          <a:p>
            <a:r>
              <a:rPr lang="en-US" sz="2400" dirty="0"/>
              <a:t>Power and level estimates, validation</a:t>
            </a:r>
          </a:p>
        </p:txBody>
      </p:sp>
    </p:spTree>
    <p:extLst>
      <p:ext uri="{BB962C8B-B14F-4D97-AF65-F5344CB8AC3E}">
        <p14:creationId xmlns:p14="http://schemas.microsoft.com/office/powerpoint/2010/main" val="279082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B1A8-D221-CB79-6BCE-9C677BB4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in Persistent Homology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4C3AD-38F5-3B71-2D8A-6A37DF32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Interest since the beginning of the research field</a:t>
            </a:r>
          </a:p>
          <a:p>
            <a:r>
              <a:rPr lang="en-US" sz="2800" b="1" dirty="0">
                <a:latin typeface="+mj-lt"/>
              </a:rPr>
              <a:t>Question:</a:t>
            </a:r>
            <a:r>
              <a:rPr lang="en-US" sz="2800" dirty="0"/>
              <a:t> Does this persistence diagram show structure?</a:t>
            </a:r>
          </a:p>
          <a:p>
            <a:r>
              <a:rPr lang="en-US" sz="2800" b="1" dirty="0">
                <a:latin typeface="+mj-lt"/>
              </a:rPr>
              <a:t>Question:</a:t>
            </a:r>
            <a:r>
              <a:rPr lang="en-US" sz="2800" dirty="0"/>
              <a:t> Which of these persistence diagrams show structure?</a:t>
            </a:r>
          </a:p>
          <a:p>
            <a:r>
              <a:rPr lang="en-US" sz="2800" b="1" dirty="0">
                <a:latin typeface="+mj-lt"/>
              </a:rPr>
              <a:t>Question:</a:t>
            </a:r>
            <a:r>
              <a:rPr lang="en-US" sz="2800" dirty="0"/>
              <a:t> Are </a:t>
            </a:r>
            <a:r>
              <a:rPr lang="en-US" sz="2800" b="1" dirty="0">
                <a:latin typeface="+mj-lt"/>
              </a:rPr>
              <a:t>these</a:t>
            </a:r>
            <a:r>
              <a:rPr lang="en-US" sz="2800" dirty="0"/>
              <a:t> persistence diagrams systematically different from </a:t>
            </a:r>
            <a:r>
              <a:rPr lang="en-US" sz="2800" b="1" dirty="0">
                <a:latin typeface="+mj-lt"/>
              </a:rPr>
              <a:t>those</a:t>
            </a:r>
            <a:r>
              <a:rPr lang="en-US" sz="2800" dirty="0"/>
              <a:t> persistence diagrams?</a:t>
            </a:r>
          </a:p>
        </p:txBody>
      </p:sp>
    </p:spTree>
    <p:extLst>
      <p:ext uri="{BB962C8B-B14F-4D97-AF65-F5344CB8AC3E}">
        <p14:creationId xmlns:p14="http://schemas.microsoft.com/office/powerpoint/2010/main" val="154313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7C3C-3E91-D7E4-0C2B-6169E4B5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in Persistent Homology</a:t>
            </a:r>
            <a:br>
              <a:rPr lang="en-US" dirty="0"/>
            </a:br>
            <a:r>
              <a:rPr lang="en-US" dirty="0" err="1"/>
              <a:t>Bubenik</a:t>
            </a:r>
            <a:r>
              <a:rPr lang="en-US" dirty="0"/>
              <a:t>, Persistence Landscapes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C5558-0E19-D9E6-960A-6BDC17F0E3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Each persistence diagram converts to a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Pointwise, the central limit theorem holds.</a:t>
                </a:r>
                <a:br>
                  <a:rPr lang="en-US" sz="2400" dirty="0"/>
                </a:br>
                <a:r>
                  <a:rPr lang="en-US" sz="2400" dirty="0"/>
                  <a:t>Families of diagrams can be analyzed, averaged, </a:t>
                </a:r>
                <a:r>
                  <a:rPr lang="en-US" sz="2400" dirty="0" err="1"/>
                  <a:t>etc</a:t>
                </a:r>
                <a:r>
                  <a:rPr lang="en-US" sz="2400" dirty="0"/>
                  <a:t> using classical statistical methods and pointwise asymptotic normal distributions.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C5558-0E19-D9E6-960A-6BDC17F0E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0" t="-977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57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7523-8931-7433-56C5-BEA14460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Hypothesis Testing in Persistent Homology</a:t>
            </a:r>
            <a:br>
              <a:rPr lang="en-US" sz="4000" dirty="0"/>
            </a:br>
            <a:r>
              <a:rPr lang="en-US" sz="3100" dirty="0" err="1"/>
              <a:t>Fasy</a:t>
            </a:r>
            <a:r>
              <a:rPr lang="en-US" sz="3100" dirty="0"/>
              <a:t>, </a:t>
            </a:r>
            <a:r>
              <a:rPr lang="en-US" sz="3100" dirty="0" err="1"/>
              <a:t>Lecci</a:t>
            </a:r>
            <a:r>
              <a:rPr lang="en-US" sz="3100" dirty="0"/>
              <a:t>, Rinaldo, Wasserman, Balakrishnan, Singh</a:t>
            </a:r>
            <a:br>
              <a:rPr lang="en-US" dirty="0"/>
            </a:br>
            <a:r>
              <a:rPr lang="en-US" sz="3100" dirty="0"/>
              <a:t>Stability and subsampling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73C73-691F-84CB-65A7-60BD1F2BC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Confidence Regions for Persistence Diagrams can be generated by: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Subsample the data, measure </a:t>
                </a:r>
                <a:r>
                  <a:rPr lang="en-US" sz="3000" dirty="0" err="1"/>
                  <a:t>Hausdorff</a:t>
                </a:r>
                <a:r>
                  <a:rPr lang="en-US" sz="3000" dirty="0"/>
                  <a:t> distance to the full data set, get distribution function of dataset distances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Pick a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000" dirty="0"/>
                  <a:t> from the distribution function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Stability Theorem: </a:t>
                </a:r>
                <a:r>
                  <a:rPr lang="en-US" sz="3000" dirty="0" err="1"/>
                  <a:t>Hausdorff</a:t>
                </a:r>
                <a:r>
                  <a:rPr lang="en-US" sz="3000" dirty="0"/>
                  <a:t> distances bound bottleneck diagram distances.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73C73-691F-84CB-65A7-60BD1F2BC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2" t="-1629" b="-1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90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509B-1F98-E7C5-89C9-B27A0DF3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Hypothesis Testing in Persistent Homology</a:t>
            </a:r>
            <a:br>
              <a:rPr lang="en-US" sz="4000" dirty="0"/>
            </a:br>
            <a:r>
              <a:rPr lang="en-US" sz="3100" dirty="0" err="1"/>
              <a:t>Fasy</a:t>
            </a:r>
            <a:r>
              <a:rPr lang="en-US" sz="3100" dirty="0"/>
              <a:t>, </a:t>
            </a:r>
            <a:r>
              <a:rPr lang="en-US" sz="3100" dirty="0" err="1"/>
              <a:t>Lecci</a:t>
            </a:r>
            <a:r>
              <a:rPr lang="en-US" sz="3100" dirty="0"/>
              <a:t>, Rinaldo, Wasserman, Balakrishnan, Singh</a:t>
            </a:r>
            <a:br>
              <a:rPr lang="en-US" sz="3100" dirty="0"/>
            </a:br>
            <a:r>
              <a:rPr lang="en-US" sz="3100" dirty="0"/>
              <a:t>Stability and distance to measure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04B31-3ABC-F97F-2E59-DAF451202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Confidence Regions for Persistence Diagrams can be generated by: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000" dirty="0"/>
                  <a:t> distances between empirical distance to measure functions from the data with those from a bootstrap sample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Pick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sz="3000" dirty="0"/>
                  <a:t> </a:t>
                </a:r>
                <a:r>
                  <a:rPr lang="en-US" sz="3000" dirty="0"/>
                  <a:t>from distribution function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Stability 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000" dirty="0"/>
                  <a:t> bounds bottleneck distance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04B31-3ABC-F97F-2E59-DAF451202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2" t="-1629" b="-1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516D-7819-8AB5-05C9-E531E792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Hypothesis Testing in Persistent Homology</a:t>
            </a:r>
            <a:br>
              <a:rPr lang="en-US" sz="4000" dirty="0"/>
            </a:br>
            <a:r>
              <a:rPr lang="en-US" dirty="0"/>
              <a:t>Robinson and Turner</a:t>
            </a:r>
            <a:br>
              <a:rPr lang="en-US" dirty="0"/>
            </a:br>
            <a:r>
              <a:rPr lang="en-US" dirty="0"/>
              <a:t>Two-sample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C768F-B773-39D9-5D4D-9386E3335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To compare a collection of point clouds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/>
                  <a:t> to another collection of point clouds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000" dirty="0"/>
                  <a:t>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Compute a bottleneck distance matrix for all the point clouds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Use an in-group distance cost function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000" dirty="0"/>
                  <a:t>Compare cost of observed partition with costs of permuted partitions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C768F-B773-39D9-5D4D-9386E3335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2" t="-1629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0385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{218BCE22-DB3E-964D-B85C-2949BF9B18C9}tf10001060</Template>
  <TotalTime>1260</TotalTime>
  <Words>2084</Words>
  <Application>Microsoft Macintosh PowerPoint</Application>
  <PresentationFormat>Widescreen</PresentationFormat>
  <Paragraphs>289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Franklin Gothic Book</vt:lpstr>
      <vt:lpstr>Franklin Gothic Medium</vt:lpstr>
      <vt:lpstr>Wingdings 3</vt:lpstr>
      <vt:lpstr>Facet</vt:lpstr>
      <vt:lpstr>Multiple Hypothesis Testing with Persistent Homology</vt:lpstr>
      <vt:lpstr>Multiple Hypothesis Testing with Persistent Homology Our Contributions</vt:lpstr>
      <vt:lpstr>Roadmap for this talk</vt:lpstr>
      <vt:lpstr>Roadmap for this talk</vt:lpstr>
      <vt:lpstr>Hypothesis Testing in Persistent Homology</vt:lpstr>
      <vt:lpstr>Hypothesis Testing in Persistent Homology Bubenik, Persistence Landscapes</vt:lpstr>
      <vt:lpstr>Hypothesis Testing in Persistent Homology Fasy, Lecci, Rinaldo, Wasserman, Balakrishnan, Singh Stability and subsampling</vt:lpstr>
      <vt:lpstr>Hypothesis Testing in Persistent Homology Fasy, Lecci, Rinaldo, Wasserman, Balakrishnan, Singh Stability and distance to measure</vt:lpstr>
      <vt:lpstr>Hypothesis Testing in Persistent Homology Robinson and Turner Two-sample testing</vt:lpstr>
      <vt:lpstr>Hypothesis Testing in Persistent Homology Cericola, Johnson, Kiers, Krock, Purdy, Torrence Multiple sample (ANOVA style) testing </vt:lpstr>
      <vt:lpstr>Roadmap for this talk</vt:lpstr>
      <vt:lpstr>The need for multiple hypothesis testing</vt:lpstr>
      <vt:lpstr>Established methods for multiple hypothesis testing control</vt:lpstr>
      <vt:lpstr>The problem (persistently) with classical correction methods</vt:lpstr>
      <vt:lpstr>Roadmap for this talk</vt:lpstr>
      <vt:lpstr>Our Approach One hypothesis</vt:lpstr>
      <vt:lpstr>Our Approach Focus on acyclicity</vt:lpstr>
      <vt:lpstr>Our Approach Null Model</vt:lpstr>
      <vt:lpstr>Our Approach Simulation Testing vs. Null Model</vt:lpstr>
      <vt:lpstr>Our Approach Simulation Testing vs. Null Model</vt:lpstr>
      <vt:lpstr>Roadmap for this talk</vt:lpstr>
      <vt:lpstr>Our Approach Multiple Hypotheses may have different scales</vt:lpstr>
      <vt:lpstr>Our Approach Standardization</vt:lpstr>
      <vt:lpstr>Our Approach A Matrix View</vt:lpstr>
      <vt:lpstr>Our Approach A Matrix View</vt:lpstr>
      <vt:lpstr>Our Approach A Matrix View</vt:lpstr>
      <vt:lpstr>Our Approach A Matrix View</vt:lpstr>
      <vt:lpstr>Our Approach A Matrix View</vt:lpstr>
      <vt:lpstr>Roadmap for this talk</vt:lpstr>
      <vt:lpstr>Question: Do the invariants in fact compare?</vt:lpstr>
      <vt:lpstr>Question: Does picking an unbiased convex hull estimator matter?</vt:lpstr>
      <vt:lpstr>Question: Does picking an unbiased convex hull estimator matter?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Hypothesis Testing with Persistent Homology</dc:title>
  <dc:creator>Mikael Vejdemo-Johansson</dc:creator>
  <cp:lastModifiedBy>Mikael Vejdemo-Johansson</cp:lastModifiedBy>
  <cp:revision>7</cp:revision>
  <dcterms:created xsi:type="dcterms:W3CDTF">2023-01-03T19:13:46Z</dcterms:created>
  <dcterms:modified xsi:type="dcterms:W3CDTF">2023-01-04T16:14:27Z</dcterms:modified>
</cp:coreProperties>
</file>