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21"/>
    <p:restoredTop sz="94073"/>
  </p:normalViewPr>
  <p:slideViewPr>
    <p:cSldViewPr snapToGrid="0">
      <p:cViewPr>
        <p:scale>
          <a:sx n="114" d="100"/>
          <a:sy n="114" d="100"/>
        </p:scale>
        <p:origin x="1192" y="1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182138"/>
            <a:ext cx="6726063" cy="206957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3182884"/>
            <a:ext cx="2307831" cy="207705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1942559"/>
            <a:ext cx="6726064" cy="12452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1942559"/>
            <a:ext cx="2307832" cy="12452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1" y="2050282"/>
            <a:ext cx="6108101" cy="1029803"/>
          </a:xfrm>
        </p:spPr>
        <p:txBody>
          <a:bodyPr anchor="b">
            <a:noAutofit/>
          </a:bodyPr>
          <a:lstStyle>
            <a:lvl1pPr algn="r">
              <a:defRPr sz="40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3295530"/>
            <a:ext cx="6108101" cy="838265"/>
          </a:xfrm>
        </p:spPr>
        <p:txBody>
          <a:bodyPr>
            <a:normAutofit/>
          </a:bodyPr>
          <a:lstStyle>
            <a:lvl1pPr marL="0" indent="0" algn="r">
              <a:buNone/>
              <a:defRPr sz="15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41510" y="2062753"/>
            <a:ext cx="878916" cy="101733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2037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3533713"/>
            <a:ext cx="7210394" cy="339788"/>
          </a:xfrm>
        </p:spPr>
        <p:txBody>
          <a:bodyPr anchor="b">
            <a:normAutofit/>
          </a:bodyPr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0242" y="457198"/>
            <a:ext cx="7210394" cy="2692181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39" y="3877188"/>
            <a:ext cx="7210397" cy="46722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482"/>
            <a:ext cx="865613" cy="81809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7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457197"/>
            <a:ext cx="7210394" cy="2694563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3712"/>
            <a:ext cx="865613" cy="81809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2544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92" y="457199"/>
            <a:ext cx="6539158" cy="2277046"/>
          </a:xfrm>
        </p:spPr>
        <p:txBody>
          <a:bodyPr anchor="ctr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051717" y="2740034"/>
            <a:ext cx="6117434" cy="411726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3533712"/>
            <a:ext cx="7210394" cy="818092"/>
          </a:xfrm>
        </p:spPr>
        <p:txBody>
          <a:bodyPr anchor="ctr">
            <a:normAutofit/>
          </a:bodyPr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7679" y="56108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54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247107" y="2275143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54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0289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446471"/>
            <a:ext cx="7828359" cy="240873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4447216"/>
            <a:ext cx="1202248" cy="108203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3425991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7939371" y="3425991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39" y="3533712"/>
            <a:ext cx="7210397" cy="44140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0" y="3975112"/>
            <a:ext cx="7210397" cy="376691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47092" y="3532444"/>
            <a:ext cx="865613" cy="81809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8990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01916" y="564921"/>
            <a:ext cx="7218720" cy="810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495709" y="1752655"/>
            <a:ext cx="2302526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10241" y="2267005"/>
            <a:ext cx="2287277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67019" y="1752655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59103" y="2267005"/>
            <a:ext cx="2297430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18117" y="1752655"/>
            <a:ext cx="230251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418117" y="2267005"/>
            <a:ext cx="2302519" cy="2185135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063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10241" y="564921"/>
            <a:ext cx="7210395" cy="810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10239" y="3223127"/>
            <a:ext cx="228727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10239" y="1752655"/>
            <a:ext cx="228727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10239" y="3655324"/>
            <a:ext cx="2287279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59103" y="3223127"/>
            <a:ext cx="2297430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59103" y="1752655"/>
            <a:ext cx="2297430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58088" y="3655323"/>
            <a:ext cx="2300473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423009" y="3223127"/>
            <a:ext cx="2297629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423008" y="1752655"/>
            <a:ext cx="2297629" cy="1143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422915" y="3655321"/>
            <a:ext cx="2300672" cy="796817"/>
          </a:xfrm>
        </p:spPr>
        <p:txBody>
          <a:bodyPr anchor="t">
            <a:normAutofit/>
          </a:bodyPr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755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6265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6087155" y="1402046"/>
            <a:ext cx="3830241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7401152" y="4029302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96923" y="457198"/>
            <a:ext cx="805352" cy="32653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457198"/>
            <a:ext cx="6652503" cy="399494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05344" y="4452141"/>
            <a:ext cx="2057400" cy="273844"/>
          </a:xfrm>
        </p:spPr>
        <p:txBody>
          <a:bodyPr/>
          <a:lstStyle/>
          <a:p>
            <a:fld id="{6178E61D-D431-422C-9764-11DAFE33AB63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4452141"/>
            <a:ext cx="4595104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73163" y="4048975"/>
            <a:ext cx="865613" cy="818092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572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717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3065180"/>
            <a:ext cx="7828359" cy="240873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68" y="3065926"/>
            <a:ext cx="1202248" cy="108203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0447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7939369" y="20447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2152421"/>
            <a:ext cx="7210395" cy="818091"/>
          </a:xfrm>
        </p:spPr>
        <p:txBody>
          <a:bodyPr anchor="ctr">
            <a:normAutofit/>
          </a:bodyPr>
          <a:lstStyle>
            <a:lvl1pPr algn="r"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3174129"/>
            <a:ext cx="7210395" cy="1278013"/>
          </a:xfrm>
        </p:spPr>
        <p:txBody>
          <a:bodyPr>
            <a:normAutofit/>
          </a:bodyPr>
          <a:lstStyle>
            <a:lvl1pPr marL="0" indent="0" algn="r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7092" y="2152422"/>
            <a:ext cx="865613" cy="818092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07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0240" y="1752655"/>
            <a:ext cx="3523769" cy="2699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5592" y="1752655"/>
            <a:ext cx="3525044" cy="2699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54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0" y="564922"/>
            <a:ext cx="7210397" cy="81070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9763" y="1752655"/>
            <a:ext cx="3354245" cy="5198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42" y="2272507"/>
            <a:ext cx="3523766" cy="2179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5116" y="1752655"/>
            <a:ext cx="3355521" cy="519057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5593" y="2272507"/>
            <a:ext cx="3525044" cy="2179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62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508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844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1" y="564920"/>
            <a:ext cx="7210394" cy="810705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1752655"/>
            <a:ext cx="4206252" cy="2699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1" y="1752654"/>
            <a:ext cx="2842559" cy="2699488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773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477680"/>
            <a:ext cx="7828359" cy="240873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9370" y="1478425"/>
            <a:ext cx="1202248" cy="10820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7200"/>
            <a:ext cx="7828359" cy="1026149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7939371" y="457200"/>
            <a:ext cx="1202248" cy="10261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242" y="564921"/>
            <a:ext cx="7210393" cy="810704"/>
          </a:xfrm>
        </p:spPr>
        <p:txBody>
          <a:bodyPr anchor="ctr"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51250" y="1752656"/>
            <a:ext cx="4069387" cy="2699484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0242" y="1752655"/>
            <a:ext cx="2907192" cy="269948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858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0241" y="564921"/>
            <a:ext cx="7210396" cy="810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0241" y="1752655"/>
            <a:ext cx="7210396" cy="26994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63236" y="4452141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smtClean="0"/>
              <a:t>8/7/24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10241" y="4452141"/>
            <a:ext cx="51529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8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7092" y="564921"/>
            <a:ext cx="865613" cy="818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04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  <p:sldLayoutId id="2147483720" r:id="rId15"/>
    <p:sldLayoutId id="2147483721" r:id="rId16"/>
    <p:sldLayoutId id="2147483722" r:id="rId17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ieknots.how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5"/>
            </a:gs>
            <a:gs pos="50000">
              <a:schemeClr val="accent2">
                <a:lumMod val="75000"/>
              </a:schemeClr>
            </a:gs>
            <a:gs pos="100000">
              <a:schemeClr val="accent1"/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CB3ED5-CD93-9FA5-86C6-7F2B08701D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More (tie)knots </a:t>
            </a:r>
            <a:br>
              <a:rPr lang="en-US" dirty="0"/>
            </a:br>
            <a:r>
              <a:rPr lang="en-US" dirty="0"/>
              <a:t>than we thought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445809-951B-514C-27E7-AFE702D55B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Mikael Vejdemo-Johansson</a:t>
            </a:r>
          </a:p>
          <a:p>
            <a:r>
              <a:rPr lang="en-US" dirty="0"/>
              <a:t>CUNY College of Staten Island</a:t>
            </a:r>
          </a:p>
          <a:p>
            <a:r>
              <a:rPr lang="en-US" dirty="0"/>
              <a:t>CUNY Graduate Center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9B3C227-2CCB-E558-4C67-F9D8B21D3ADF}"/>
              </a:ext>
            </a:extLst>
          </p:cNvPr>
          <p:cNvSpPr txBox="1"/>
          <p:nvPr/>
        </p:nvSpPr>
        <p:spPr>
          <a:xfrm>
            <a:off x="6895070" y="2213960"/>
            <a:ext cx="2184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Geometry, Topology, Knot theory, Formal Languages and Grammars, Combinatorics, </a:t>
            </a:r>
            <a:r>
              <a:rPr lang="en-US" sz="1050" dirty="0" err="1"/>
              <a:t>Gröbner</a:t>
            </a:r>
            <a:r>
              <a:rPr lang="en-US" sz="1050" dirty="0"/>
              <a:t> bases, Group theory</a:t>
            </a:r>
          </a:p>
        </p:txBody>
      </p:sp>
    </p:spTree>
    <p:extLst>
      <p:ext uri="{BB962C8B-B14F-4D97-AF65-F5344CB8AC3E}">
        <p14:creationId xmlns:p14="http://schemas.microsoft.com/office/powerpoint/2010/main" val="2317796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B6707-D1A9-FC47-55A6-FD329973C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Chomsky – </a:t>
            </a:r>
            <a:r>
              <a:rPr lang="en-US" dirty="0" err="1"/>
              <a:t>Schützenberger</a:t>
            </a:r>
            <a:r>
              <a:rPr lang="en-US" dirty="0"/>
              <a:t> 1959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736F0-8EE1-3765-07C6-63AED0B4C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Well described by Gruber– Lee – </a:t>
            </a:r>
            <a:r>
              <a:rPr lang="en-US" dirty="0" err="1"/>
              <a:t>Shallit</a:t>
            </a:r>
            <a:r>
              <a:rPr lang="en-US" dirty="0"/>
              <a:t> (preprint in 2012)</a:t>
            </a:r>
          </a:p>
          <a:p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Translate the grammar to a system of algebraic equations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Solve the system for the root grammar symbol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resulting solution is a </a:t>
            </a:r>
            <a:r>
              <a:rPr lang="en-US" b="1" dirty="0"/>
              <a:t>generating function</a:t>
            </a:r>
            <a:r>
              <a:rPr lang="en-US" dirty="0"/>
              <a:t> for words generated by that symbol.</a:t>
            </a:r>
          </a:p>
        </p:txBody>
      </p:sp>
    </p:spTree>
    <p:extLst>
      <p:ext uri="{BB962C8B-B14F-4D97-AF65-F5344CB8AC3E}">
        <p14:creationId xmlns:p14="http://schemas.microsoft.com/office/powerpoint/2010/main" val="1624096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C725D-7CEF-4FB3-A72B-78DBAB722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Translate Grammar to Equations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C0585-87F1-C050-05FC-43F8052E54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Suppose each symbol S in the grammar has some generating function S(t).</a:t>
            </a:r>
          </a:p>
          <a:p>
            <a:r>
              <a:rPr lang="en-US" dirty="0"/>
              <a:t>(X|Y)(t) = X(t) + Y(t)</a:t>
            </a:r>
          </a:p>
          <a:p>
            <a:r>
              <a:rPr lang="en-US" dirty="0"/>
              <a:t>(XY)(t) = X(t)Y(t)</a:t>
            </a:r>
          </a:p>
          <a:p>
            <a:r>
              <a:rPr lang="en-US" dirty="0"/>
              <a:t>X* = 1 | X | XX | XXX | …, </a:t>
            </a:r>
            <a:br>
              <a:rPr lang="en-US" dirty="0"/>
            </a:br>
            <a:r>
              <a:rPr lang="en-US" dirty="0"/>
              <a:t>so X*(t) = 1 + X(t) + X(t)</a:t>
            </a:r>
            <a:r>
              <a:rPr lang="en-US" baseline="30000" dirty="0"/>
              <a:t>2</a:t>
            </a:r>
            <a:r>
              <a:rPr lang="en-US" dirty="0"/>
              <a:t> + X(t)</a:t>
            </a:r>
            <a:r>
              <a:rPr lang="en-US" baseline="30000" dirty="0"/>
              <a:t>3</a:t>
            </a:r>
            <a:r>
              <a:rPr lang="en-US" dirty="0"/>
              <a:t> + X(t)</a:t>
            </a:r>
            <a:r>
              <a:rPr lang="en-US" baseline="30000" dirty="0"/>
              <a:t>4</a:t>
            </a:r>
            <a:r>
              <a:rPr lang="en-US" dirty="0"/>
              <a:t> + X(t)</a:t>
            </a:r>
            <a:r>
              <a:rPr lang="en-US" baseline="30000" dirty="0"/>
              <a:t>5</a:t>
            </a:r>
            <a:r>
              <a:rPr lang="en-US" dirty="0"/>
              <a:t> + … = 1/(1-X(t))</a:t>
            </a:r>
          </a:p>
        </p:txBody>
      </p:sp>
    </p:spTree>
    <p:extLst>
      <p:ext uri="{BB962C8B-B14F-4D97-AF65-F5344CB8AC3E}">
        <p14:creationId xmlns:p14="http://schemas.microsoft.com/office/powerpoint/2010/main" val="325426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B5D66-9830-9738-E7B5-0CF401F68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Fink &amp; Mao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FD2FDF-30B6-DCAF-F537-B104FE0C8E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240" y="1752655"/>
            <a:ext cx="3523769" cy="1649451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tie</a:t>
            </a:r>
            <a:r>
              <a:rPr lang="en-US" dirty="0"/>
              <a:t> → L </a:t>
            </a:r>
            <a:r>
              <a:rPr lang="en-US" i="1" dirty="0" err="1"/>
              <a:t>lastL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lastL</a:t>
            </a:r>
            <a:r>
              <a:rPr lang="en-US" dirty="0"/>
              <a:t> → R </a:t>
            </a:r>
            <a:r>
              <a:rPr lang="en-US" i="1" dirty="0" err="1"/>
              <a:t>lastR</a:t>
            </a:r>
            <a:r>
              <a:rPr lang="en-US" dirty="0"/>
              <a:t> | C </a:t>
            </a:r>
            <a:r>
              <a:rPr lang="en-US" i="1" dirty="0" err="1"/>
              <a:t>lastC</a:t>
            </a:r>
            <a:r>
              <a:rPr lang="en-US" dirty="0"/>
              <a:t> | RCU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lastR</a:t>
            </a:r>
            <a:r>
              <a:rPr lang="en-US" dirty="0"/>
              <a:t> → L </a:t>
            </a:r>
            <a:r>
              <a:rPr lang="en-US" i="1" dirty="0" err="1"/>
              <a:t>lastL</a:t>
            </a:r>
            <a:r>
              <a:rPr lang="en-US" dirty="0"/>
              <a:t> | C </a:t>
            </a:r>
            <a:r>
              <a:rPr lang="en-US" i="1" dirty="0" err="1"/>
              <a:t>lastC</a:t>
            </a:r>
            <a:r>
              <a:rPr lang="en-US" dirty="0"/>
              <a:t> | LCU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lastC</a:t>
            </a:r>
            <a:r>
              <a:rPr lang="en-US" dirty="0"/>
              <a:t> → L </a:t>
            </a:r>
            <a:r>
              <a:rPr lang="en-US" i="1" dirty="0" err="1"/>
              <a:t>lastL</a:t>
            </a:r>
            <a:r>
              <a:rPr lang="en-US" dirty="0"/>
              <a:t> | R </a:t>
            </a:r>
            <a:r>
              <a:rPr lang="en-US" i="1" dirty="0" err="1"/>
              <a:t>lastR</a:t>
            </a: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14EE56-347E-9BDD-F495-7690986692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95592" y="1752655"/>
            <a:ext cx="4679467" cy="1649451"/>
          </a:xfrm>
        </p:spPr>
        <p:txBody>
          <a:bodyPr/>
          <a:lstStyle/>
          <a:p>
            <a:pPr marL="0" indent="0">
              <a:buNone/>
            </a:pPr>
            <a:r>
              <a:rPr lang="en-US" i="1" dirty="0"/>
              <a:t>tie(t)</a:t>
            </a:r>
            <a:r>
              <a:rPr lang="en-US" dirty="0"/>
              <a:t> = t </a:t>
            </a:r>
            <a:r>
              <a:rPr lang="en-US" i="1" dirty="0" err="1"/>
              <a:t>lastL</a:t>
            </a:r>
            <a:r>
              <a:rPr lang="en-US" i="1" dirty="0"/>
              <a:t>(t)</a:t>
            </a:r>
          </a:p>
          <a:p>
            <a:pPr marL="0" indent="0">
              <a:buNone/>
            </a:pPr>
            <a:r>
              <a:rPr lang="en-US" i="1" dirty="0" err="1"/>
              <a:t>lastL</a:t>
            </a:r>
            <a:r>
              <a:rPr lang="en-US" i="1" dirty="0"/>
              <a:t>(t)</a:t>
            </a:r>
            <a:r>
              <a:rPr lang="en-US" dirty="0"/>
              <a:t> → t </a:t>
            </a:r>
            <a:r>
              <a:rPr lang="en-US" i="1" dirty="0" err="1"/>
              <a:t>lastR</a:t>
            </a:r>
            <a:r>
              <a:rPr lang="en-US" i="1" dirty="0"/>
              <a:t>(t)</a:t>
            </a:r>
            <a:r>
              <a:rPr lang="en-US" dirty="0"/>
              <a:t> + t </a:t>
            </a:r>
            <a:r>
              <a:rPr lang="en-US" i="1" dirty="0" err="1"/>
              <a:t>lastC</a:t>
            </a:r>
            <a:r>
              <a:rPr lang="en-US" i="1" dirty="0"/>
              <a:t>(t)</a:t>
            </a:r>
            <a:r>
              <a:rPr lang="en-US" dirty="0"/>
              <a:t> + t</a:t>
            </a:r>
            <a:r>
              <a:rPr lang="en-US" baseline="30000" dirty="0"/>
              <a:t>2</a:t>
            </a:r>
            <a:endParaRPr lang="en-US" i="1" baseline="30000" dirty="0"/>
          </a:p>
          <a:p>
            <a:pPr marL="0" indent="0">
              <a:buNone/>
            </a:pPr>
            <a:r>
              <a:rPr lang="en-US" i="1" dirty="0" err="1"/>
              <a:t>lastR</a:t>
            </a:r>
            <a:r>
              <a:rPr lang="en-US" i="1" dirty="0"/>
              <a:t>(t)</a:t>
            </a:r>
            <a:r>
              <a:rPr lang="en-US" dirty="0"/>
              <a:t> → t </a:t>
            </a:r>
            <a:r>
              <a:rPr lang="en-US" i="1" dirty="0" err="1"/>
              <a:t>lastL</a:t>
            </a:r>
            <a:r>
              <a:rPr lang="en-US" i="1" dirty="0"/>
              <a:t>(t)</a:t>
            </a:r>
            <a:r>
              <a:rPr lang="en-US" dirty="0"/>
              <a:t> + t </a:t>
            </a:r>
            <a:r>
              <a:rPr lang="en-US" i="1" dirty="0" err="1"/>
              <a:t>lastC</a:t>
            </a:r>
            <a:r>
              <a:rPr lang="en-US" i="1" dirty="0"/>
              <a:t>(t)</a:t>
            </a:r>
            <a:r>
              <a:rPr lang="en-US" dirty="0"/>
              <a:t> + t</a:t>
            </a:r>
            <a:r>
              <a:rPr lang="en-US" baseline="30000" dirty="0"/>
              <a:t>2</a:t>
            </a:r>
            <a:endParaRPr lang="en-US" i="1" baseline="30000" dirty="0"/>
          </a:p>
          <a:p>
            <a:pPr marL="0" indent="0">
              <a:buNone/>
            </a:pPr>
            <a:r>
              <a:rPr lang="en-US" i="1" dirty="0" err="1"/>
              <a:t>lastC</a:t>
            </a:r>
            <a:r>
              <a:rPr lang="en-US" i="1" dirty="0"/>
              <a:t>(t)</a:t>
            </a:r>
            <a:r>
              <a:rPr lang="en-US" dirty="0"/>
              <a:t> → t </a:t>
            </a:r>
            <a:r>
              <a:rPr lang="en-US" i="1" dirty="0" err="1"/>
              <a:t>lastL</a:t>
            </a:r>
            <a:r>
              <a:rPr lang="en-US" i="1" dirty="0"/>
              <a:t>(t)</a:t>
            </a:r>
            <a:r>
              <a:rPr lang="en-US" dirty="0"/>
              <a:t> + t </a:t>
            </a:r>
            <a:r>
              <a:rPr lang="en-US" i="1" dirty="0" err="1"/>
              <a:t>lastR</a:t>
            </a:r>
            <a:r>
              <a:rPr lang="en-US" i="1" dirty="0"/>
              <a:t>(t)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F60DE7-27DA-C378-BADB-A26DAB3B9245}"/>
                  </a:ext>
                </a:extLst>
              </p:cNvPr>
              <p:cNvSpPr txBox="1"/>
              <p:nvPr/>
            </p:nvSpPr>
            <p:spPr>
              <a:xfrm>
                <a:off x="510240" y="3779136"/>
                <a:ext cx="7907619" cy="112255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i="1">
                          <a:latin typeface="Cambria Math" panose="02040503050406030204" pitchFamily="18" charset="0"/>
                        </a:rPr>
                        <m:t>𝑡𝑖𝑒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(</m:t>
                          </m:r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1+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d>
                            <m:d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1−2</m:t>
                              </m:r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GB" sz="1600" i="1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+3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+5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+11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+21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+43</m:t>
                      </m:r>
                      <m:sSup>
                        <m:sSup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sz="1600" i="1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en-GB" sz="16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i="1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en-GB" sz="16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GB" sz="1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sz="1600" i="1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GB" sz="1600" dirty="0"/>
              </a:p>
              <a:p>
                <a:pPr algn="ctr"/>
                <a:endParaRPr lang="en-GB" sz="1600" dirty="0"/>
              </a:p>
              <a:p>
                <a:pPr algn="ctr"/>
                <a:r>
                  <a:rPr lang="en-GB" sz="1600" dirty="0"/>
                  <a:t>1 + 1 + 3 + 5 + 11 + 21 + 43 = </a:t>
                </a:r>
                <a:r>
                  <a:rPr lang="en-GB" sz="1600" b="1" dirty="0"/>
                  <a:t>85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DF60DE7-27DA-C378-BADB-A26DAB3B92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240" y="3779136"/>
                <a:ext cx="7907619" cy="1122551"/>
              </a:xfrm>
              <a:prstGeom prst="rect">
                <a:avLst/>
              </a:prstGeom>
              <a:blipFill>
                <a:blip r:embed="rId2"/>
                <a:stretch>
                  <a:fillRect b="-6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04310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B6955-4FD9-EC04-6592-CE77208D5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Only Allow Single Depth Tucks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E50122-9DD6-37AA-9CAF-2C735138366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09762" y="1752655"/>
                <a:ext cx="8324477" cy="3195863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i="1" dirty="0"/>
                  <a:t>tie</a:t>
                </a:r>
                <a:r>
                  <a:rPr lang="en-US" dirty="0"/>
                  <a:t> → L </a:t>
                </a:r>
                <a:r>
                  <a:rPr lang="en-US" i="1" dirty="0" err="1"/>
                  <a:t>lastL</a:t>
                </a:r>
                <a:r>
                  <a:rPr lang="en-US" dirty="0"/>
                  <a:t> | R </a:t>
                </a:r>
                <a:r>
                  <a:rPr lang="en-US" i="1" dirty="0" err="1"/>
                  <a:t>lastR</a:t>
                </a:r>
                <a:r>
                  <a:rPr lang="en-US" dirty="0"/>
                  <a:t> | C </a:t>
                </a:r>
                <a:r>
                  <a:rPr lang="en-US" i="1" dirty="0" err="1"/>
                  <a:t>lastC</a:t>
                </a:r>
                <a:endParaRPr lang="en-US" i="1" dirty="0"/>
              </a:p>
              <a:p>
                <a:pPr marL="0" indent="0">
                  <a:buNone/>
                </a:pPr>
                <a:r>
                  <a:rPr lang="en-US" i="1" dirty="0" err="1"/>
                  <a:t>lastL</a:t>
                </a:r>
                <a:r>
                  <a:rPr lang="en-US" i="1" dirty="0"/>
                  <a:t> </a:t>
                </a:r>
                <a:r>
                  <a:rPr lang="en-US" dirty="0"/>
                  <a:t>→ RC (U | U </a:t>
                </a:r>
                <a:r>
                  <a:rPr lang="en-US" i="1" dirty="0" err="1"/>
                  <a:t>lastC</a:t>
                </a:r>
                <a:r>
                  <a:rPr lang="en-US" dirty="0"/>
                  <a:t> | </a:t>
                </a:r>
                <a:r>
                  <a:rPr lang="en-US" i="1" dirty="0" err="1"/>
                  <a:t>lastC</a:t>
                </a:r>
                <a:r>
                  <a:rPr lang="en-US" dirty="0"/>
                  <a:t>) | CR (U | U </a:t>
                </a:r>
                <a:r>
                  <a:rPr lang="en-US" i="1" dirty="0" err="1"/>
                  <a:t>lastR</a:t>
                </a:r>
                <a:r>
                  <a:rPr lang="en-US" i="1" dirty="0"/>
                  <a:t> </a:t>
                </a:r>
                <a:r>
                  <a:rPr lang="en-US" dirty="0"/>
                  <a:t>| </a:t>
                </a:r>
                <a:r>
                  <a:rPr lang="en-US" i="1" dirty="0" err="1"/>
                  <a:t>lastR</a:t>
                </a:r>
                <a:r>
                  <a:rPr lang="en-US" dirty="0"/>
                  <a:t>) | RL </a:t>
                </a:r>
                <a:r>
                  <a:rPr lang="en-US" i="1" dirty="0" err="1"/>
                  <a:t>lastL</a:t>
                </a:r>
                <a:r>
                  <a:rPr lang="en-US" dirty="0"/>
                  <a:t> | CL </a:t>
                </a:r>
                <a:r>
                  <a:rPr lang="en-US" i="1" dirty="0" err="1"/>
                  <a:t>lastL</a:t>
                </a:r>
                <a:endParaRPr lang="en-US" i="1" dirty="0"/>
              </a:p>
              <a:p>
                <a:pPr marL="0" indent="0">
                  <a:buNone/>
                </a:pPr>
                <a:r>
                  <a:rPr lang="en-US" i="1" dirty="0" err="1"/>
                  <a:t>lastR</a:t>
                </a:r>
                <a:r>
                  <a:rPr lang="en-US" i="1" dirty="0"/>
                  <a:t> </a:t>
                </a:r>
                <a:r>
                  <a:rPr lang="en-US" dirty="0"/>
                  <a:t>→ LC (U | U </a:t>
                </a:r>
                <a:r>
                  <a:rPr lang="en-US" i="1" dirty="0" err="1"/>
                  <a:t>lastC</a:t>
                </a:r>
                <a:r>
                  <a:rPr lang="en-US" dirty="0"/>
                  <a:t> | </a:t>
                </a:r>
                <a:r>
                  <a:rPr lang="en-US" i="1" dirty="0" err="1"/>
                  <a:t>lastC</a:t>
                </a:r>
                <a:r>
                  <a:rPr lang="en-US" dirty="0"/>
                  <a:t>) | CL (U | U </a:t>
                </a:r>
                <a:r>
                  <a:rPr lang="en-US" i="1" dirty="0" err="1"/>
                  <a:t>lastL</a:t>
                </a:r>
                <a:r>
                  <a:rPr lang="en-US" i="1" dirty="0"/>
                  <a:t> </a:t>
                </a:r>
                <a:r>
                  <a:rPr lang="en-US" dirty="0"/>
                  <a:t>| </a:t>
                </a:r>
                <a:r>
                  <a:rPr lang="en-US" i="1" dirty="0" err="1"/>
                  <a:t>lastL</a:t>
                </a:r>
                <a:r>
                  <a:rPr lang="en-US" dirty="0"/>
                  <a:t>) | LR </a:t>
                </a:r>
                <a:r>
                  <a:rPr lang="en-US" i="1" dirty="0" err="1"/>
                  <a:t>lastR</a:t>
                </a:r>
                <a:r>
                  <a:rPr lang="en-US" dirty="0"/>
                  <a:t> | CR </a:t>
                </a:r>
                <a:r>
                  <a:rPr lang="en-US" i="1" dirty="0" err="1"/>
                  <a:t>lastR</a:t>
                </a:r>
                <a:endParaRPr lang="en-US" i="1" dirty="0"/>
              </a:p>
              <a:p>
                <a:pPr marL="0" indent="0">
                  <a:buNone/>
                </a:pPr>
                <a:r>
                  <a:rPr lang="en-US" i="1" dirty="0" err="1"/>
                  <a:t>lastC</a:t>
                </a:r>
                <a:r>
                  <a:rPr lang="en-US" i="1" dirty="0"/>
                  <a:t> </a:t>
                </a:r>
                <a:r>
                  <a:rPr lang="en-US" dirty="0"/>
                  <a:t>→ RL (U | U </a:t>
                </a:r>
                <a:r>
                  <a:rPr lang="en-US" i="1" dirty="0" err="1"/>
                  <a:t>lastL</a:t>
                </a:r>
                <a:r>
                  <a:rPr lang="en-US" dirty="0"/>
                  <a:t> | </a:t>
                </a:r>
                <a:r>
                  <a:rPr lang="en-US" i="1" dirty="0" err="1"/>
                  <a:t>lastL</a:t>
                </a:r>
                <a:r>
                  <a:rPr lang="en-US" dirty="0"/>
                  <a:t>) | LR (U | U </a:t>
                </a:r>
                <a:r>
                  <a:rPr lang="en-US" i="1" dirty="0" err="1"/>
                  <a:t>lastR</a:t>
                </a:r>
                <a:r>
                  <a:rPr lang="en-US" i="1" dirty="0"/>
                  <a:t> </a:t>
                </a:r>
                <a:r>
                  <a:rPr lang="en-US" dirty="0"/>
                  <a:t>| </a:t>
                </a:r>
                <a:r>
                  <a:rPr lang="en-US" i="1" dirty="0" err="1"/>
                  <a:t>lastR</a:t>
                </a:r>
                <a:r>
                  <a:rPr lang="en-US" dirty="0"/>
                  <a:t>) | RC </a:t>
                </a:r>
                <a:r>
                  <a:rPr lang="en-US" i="1" dirty="0" err="1"/>
                  <a:t>lastC</a:t>
                </a:r>
                <a:r>
                  <a:rPr lang="en-US" dirty="0"/>
                  <a:t> | LC </a:t>
                </a:r>
                <a:r>
                  <a:rPr lang="en-US" i="1" dirty="0" err="1"/>
                  <a:t>lastC</a:t>
                </a:r>
                <a:endParaRPr lang="en-US" i="1" dirty="0"/>
              </a:p>
              <a:p>
                <a:pPr marL="0" indent="0">
                  <a:buNone/>
                </a:pPr>
                <a:endParaRPr lang="en-US" i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𝑡𝑖𝑒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(2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+1)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1−6</m:t>
                          </m:r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+72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+144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+432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br>
                  <a:rPr lang="en-GB" b="0" i="1" dirty="0"/>
                </a:br>
                <a:br>
                  <a:rPr lang="en-GB" b="0" i="1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+ 864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+2 592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+5 184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+15 552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b="0" i="1" dirty="0"/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Total count</a:t>
                </a:r>
                <a:r>
                  <a:rPr lang="en-US" i="1" dirty="0"/>
                  <a:t> </a:t>
                </a:r>
                <a:r>
                  <a:rPr lang="en-US" dirty="0"/>
                  <a:t>with up to 13 moves (like Eldredge): 24 882</a:t>
                </a:r>
                <a:endParaRPr lang="en-GB" b="0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6E50122-9DD6-37AA-9CAF-2C73513836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09762" y="1752655"/>
                <a:ext cx="8324477" cy="3195863"/>
              </a:xfrm>
              <a:blipFill>
                <a:blip r:embed="rId2"/>
                <a:stretch>
                  <a:fillRect l="-457" t="-2778" b="-23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569464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B6955-4FD9-EC04-6592-CE77208D5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</a:t>
            </a:r>
            <a:r>
              <a:rPr lang="en-US" dirty="0" err="1"/>
              <a:t>Tieknot</a:t>
            </a:r>
            <a:r>
              <a:rPr lang="en-US" dirty="0"/>
              <a:t> Grammar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50122-9DD6-37AA-9CAF-2C7351383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571749"/>
            <a:ext cx="9144000" cy="25549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i="1" dirty="0"/>
              <a:t>tie</a:t>
            </a:r>
            <a:r>
              <a:rPr lang="en-US" dirty="0"/>
              <a:t> → (T|W)?(</a:t>
            </a:r>
            <a:r>
              <a:rPr lang="en-US" i="1" dirty="0" err="1"/>
              <a:t>pair</a:t>
            </a:r>
            <a:r>
              <a:rPr lang="en-US" dirty="0" err="1"/>
              <a:t>|</a:t>
            </a:r>
            <a:r>
              <a:rPr lang="en-US" i="1" dirty="0" err="1"/>
              <a:t>tuck</a:t>
            </a:r>
            <a:r>
              <a:rPr lang="en-US" dirty="0"/>
              <a:t>)*</a:t>
            </a:r>
            <a:r>
              <a:rPr lang="en-US" i="1" dirty="0"/>
              <a:t>tuck</a:t>
            </a:r>
          </a:p>
          <a:p>
            <a:pPr marL="0" indent="0">
              <a:buNone/>
            </a:pPr>
            <a:r>
              <a:rPr lang="en-US" i="1" dirty="0"/>
              <a:t>pair </a:t>
            </a:r>
            <a:r>
              <a:rPr lang="en-US" dirty="0"/>
              <a:t>→ TT | TW | WT | WW</a:t>
            </a:r>
          </a:p>
          <a:p>
            <a:pPr marL="0" indent="0">
              <a:buNone/>
            </a:pPr>
            <a:r>
              <a:rPr lang="en-US" i="1" dirty="0"/>
              <a:t>tuck </a:t>
            </a:r>
            <a:r>
              <a:rPr lang="en-US" dirty="0"/>
              <a:t>→ </a:t>
            </a:r>
            <a:r>
              <a:rPr lang="en-US" i="1" dirty="0" err="1"/>
              <a:t>ttuck</a:t>
            </a:r>
            <a:r>
              <a:rPr lang="en-US" dirty="0"/>
              <a:t> | </a:t>
            </a:r>
            <a:r>
              <a:rPr lang="en-US" i="1" dirty="0" err="1"/>
              <a:t>wtuck</a:t>
            </a:r>
            <a:endParaRPr lang="en-US" i="1" dirty="0"/>
          </a:p>
          <a:p>
            <a:pPr marL="0" indent="0">
              <a:buNone/>
            </a:pPr>
            <a:r>
              <a:rPr lang="en-US" i="1" dirty="0" err="1"/>
              <a:t>ttuck</a:t>
            </a:r>
            <a:r>
              <a:rPr lang="en-US" i="1" dirty="0"/>
              <a:t> </a:t>
            </a:r>
            <a:r>
              <a:rPr lang="en-US" dirty="0"/>
              <a:t>→ TT </a:t>
            </a:r>
            <a:r>
              <a:rPr lang="en-US" i="1" dirty="0"/>
              <a:t>w0</a:t>
            </a:r>
            <a:r>
              <a:rPr lang="en-US" dirty="0"/>
              <a:t> U | TW </a:t>
            </a:r>
            <a:r>
              <a:rPr lang="en-US" i="1" dirty="0"/>
              <a:t>w1</a:t>
            </a:r>
            <a:r>
              <a:rPr lang="en-US" dirty="0"/>
              <a:t> U </a:t>
            </a:r>
          </a:p>
          <a:p>
            <a:pPr marL="0" indent="0">
              <a:buNone/>
            </a:pPr>
            <a:r>
              <a:rPr lang="en-US" i="1" dirty="0" err="1"/>
              <a:t>wtuck</a:t>
            </a:r>
            <a:r>
              <a:rPr lang="en-US" i="1" dirty="0"/>
              <a:t> </a:t>
            </a:r>
            <a:r>
              <a:rPr lang="en-US" dirty="0"/>
              <a:t>→ WW </a:t>
            </a:r>
            <a:r>
              <a:rPr lang="en-US" i="1" dirty="0"/>
              <a:t>w0</a:t>
            </a:r>
            <a:r>
              <a:rPr lang="en-US" dirty="0"/>
              <a:t> U | WT </a:t>
            </a:r>
            <a:r>
              <a:rPr lang="en-US" i="1" dirty="0"/>
              <a:t>w2</a:t>
            </a:r>
            <a:r>
              <a:rPr lang="en-US" dirty="0"/>
              <a:t> U</a:t>
            </a:r>
          </a:p>
          <a:p>
            <a:pPr marL="0" indent="0">
              <a:buNone/>
            </a:pPr>
            <a:r>
              <a:rPr lang="en-US" i="1" dirty="0"/>
              <a:t>w0 </a:t>
            </a:r>
            <a:r>
              <a:rPr lang="en-US" dirty="0"/>
              <a:t>→ WW </a:t>
            </a:r>
            <a:r>
              <a:rPr lang="en-US" i="1" dirty="0"/>
              <a:t>w1</a:t>
            </a:r>
            <a:r>
              <a:rPr lang="en-US" dirty="0"/>
              <a:t> U | WT </a:t>
            </a:r>
            <a:r>
              <a:rPr lang="en-US" i="1" dirty="0"/>
              <a:t>w0</a:t>
            </a:r>
            <a:r>
              <a:rPr lang="en-US" dirty="0"/>
              <a:t> U | TW </a:t>
            </a:r>
            <a:r>
              <a:rPr lang="en-US" i="1" dirty="0"/>
              <a:t>w0</a:t>
            </a:r>
            <a:r>
              <a:rPr lang="en-US" dirty="0"/>
              <a:t> U | TT </a:t>
            </a:r>
            <a:r>
              <a:rPr lang="en-US" i="1" dirty="0"/>
              <a:t>w2</a:t>
            </a:r>
            <a:r>
              <a:rPr lang="en-US" dirty="0"/>
              <a:t> U | </a:t>
            </a:r>
            <a:r>
              <a:rPr lang="en-US" i="1" dirty="0" err="1"/>
              <a:t>ttuck</a:t>
            </a:r>
            <a:r>
              <a:rPr lang="en-US" dirty="0"/>
              <a:t> ‘ </a:t>
            </a:r>
            <a:r>
              <a:rPr lang="en-US" i="1" dirty="0"/>
              <a:t>w2</a:t>
            </a:r>
            <a:r>
              <a:rPr lang="en-US" dirty="0"/>
              <a:t> U | </a:t>
            </a:r>
            <a:r>
              <a:rPr lang="en-US" i="1" dirty="0" err="1"/>
              <a:t>wtuck</a:t>
            </a:r>
            <a:r>
              <a:rPr lang="en-US" dirty="0"/>
              <a:t> ‘ </a:t>
            </a:r>
            <a:r>
              <a:rPr lang="en-US" i="1" dirty="0"/>
              <a:t>w1</a:t>
            </a:r>
            <a:r>
              <a:rPr lang="en-US" dirty="0"/>
              <a:t> U | </a:t>
            </a:r>
            <a:r>
              <a:rPr lang="en-US" dirty="0" err="1"/>
              <a:t>ε</a:t>
            </a:r>
            <a:endParaRPr lang="en-US" dirty="0"/>
          </a:p>
          <a:p>
            <a:pPr marL="0" indent="0">
              <a:buNone/>
            </a:pPr>
            <a:r>
              <a:rPr lang="en-US" i="1" dirty="0"/>
              <a:t>w1 </a:t>
            </a:r>
            <a:r>
              <a:rPr lang="en-US" dirty="0"/>
              <a:t>→ WW </a:t>
            </a:r>
            <a:r>
              <a:rPr lang="en-US" i="1" dirty="0"/>
              <a:t>w2</a:t>
            </a:r>
            <a:r>
              <a:rPr lang="en-US" dirty="0"/>
              <a:t> U | WT </a:t>
            </a:r>
            <a:r>
              <a:rPr lang="en-US" i="1" dirty="0"/>
              <a:t>w1</a:t>
            </a:r>
            <a:r>
              <a:rPr lang="en-US" dirty="0"/>
              <a:t> U | TW </a:t>
            </a:r>
            <a:r>
              <a:rPr lang="en-US" i="1" dirty="0"/>
              <a:t>w1</a:t>
            </a:r>
            <a:r>
              <a:rPr lang="en-US" dirty="0"/>
              <a:t> U | TT </a:t>
            </a:r>
            <a:r>
              <a:rPr lang="en-US" i="1" dirty="0"/>
              <a:t>w0</a:t>
            </a:r>
            <a:r>
              <a:rPr lang="en-US" dirty="0"/>
              <a:t> U | </a:t>
            </a:r>
            <a:r>
              <a:rPr lang="en-US" i="1" dirty="0" err="1"/>
              <a:t>ttuck</a:t>
            </a:r>
            <a:r>
              <a:rPr lang="en-US" dirty="0"/>
              <a:t> ‘ </a:t>
            </a:r>
            <a:r>
              <a:rPr lang="en-US" i="1" dirty="0"/>
              <a:t>w0</a:t>
            </a:r>
            <a:r>
              <a:rPr lang="en-US" dirty="0"/>
              <a:t> U | </a:t>
            </a:r>
            <a:r>
              <a:rPr lang="en-US" i="1" dirty="0" err="1"/>
              <a:t>wtuck</a:t>
            </a:r>
            <a:r>
              <a:rPr lang="en-US" dirty="0"/>
              <a:t> ‘ </a:t>
            </a:r>
            <a:r>
              <a:rPr lang="en-US" i="1" dirty="0"/>
              <a:t>w2</a:t>
            </a:r>
            <a:r>
              <a:rPr lang="en-US" dirty="0"/>
              <a:t> U | </a:t>
            </a:r>
            <a:r>
              <a:rPr lang="en-US" dirty="0" err="1"/>
              <a:t>ε</a:t>
            </a:r>
            <a:endParaRPr lang="en-US" i="1" dirty="0"/>
          </a:p>
          <a:p>
            <a:pPr marL="0" indent="0">
              <a:buNone/>
            </a:pPr>
            <a:r>
              <a:rPr lang="en-US" i="1" dirty="0"/>
              <a:t>w2 </a:t>
            </a:r>
            <a:r>
              <a:rPr lang="en-US" dirty="0"/>
              <a:t>→ WW </a:t>
            </a:r>
            <a:r>
              <a:rPr lang="en-US" i="1" dirty="0"/>
              <a:t>w0</a:t>
            </a:r>
            <a:r>
              <a:rPr lang="en-US" dirty="0"/>
              <a:t> U | WT </a:t>
            </a:r>
            <a:r>
              <a:rPr lang="en-US" i="1" dirty="0"/>
              <a:t>w2</a:t>
            </a:r>
            <a:r>
              <a:rPr lang="en-US" dirty="0"/>
              <a:t> U | TW </a:t>
            </a:r>
            <a:r>
              <a:rPr lang="en-US" i="1" dirty="0"/>
              <a:t>w2</a:t>
            </a:r>
            <a:r>
              <a:rPr lang="en-US" dirty="0"/>
              <a:t> U | TT </a:t>
            </a:r>
            <a:r>
              <a:rPr lang="en-US" i="1" dirty="0"/>
              <a:t>w1</a:t>
            </a:r>
            <a:r>
              <a:rPr lang="en-US" dirty="0"/>
              <a:t> U | </a:t>
            </a:r>
            <a:r>
              <a:rPr lang="en-US" i="1" dirty="0" err="1"/>
              <a:t>ttuck</a:t>
            </a:r>
            <a:r>
              <a:rPr lang="en-US" dirty="0"/>
              <a:t> ‘ </a:t>
            </a:r>
            <a:r>
              <a:rPr lang="en-US" i="1" dirty="0"/>
              <a:t>w1</a:t>
            </a:r>
            <a:r>
              <a:rPr lang="en-US" dirty="0"/>
              <a:t> U | </a:t>
            </a:r>
            <a:r>
              <a:rPr lang="en-US" i="1" dirty="0" err="1"/>
              <a:t>wtuck</a:t>
            </a:r>
            <a:r>
              <a:rPr lang="en-US" dirty="0"/>
              <a:t> ‘ </a:t>
            </a:r>
            <a:r>
              <a:rPr lang="en-US" i="1" dirty="0"/>
              <a:t>w0</a:t>
            </a:r>
            <a:r>
              <a:rPr lang="en-US" dirty="0"/>
              <a:t> U | </a:t>
            </a:r>
            <a:r>
              <a:rPr lang="en-US" dirty="0" err="1"/>
              <a:t>ε</a:t>
            </a:r>
            <a:endParaRPr lang="en-US" i="1" dirty="0"/>
          </a:p>
          <a:p>
            <a:pPr marL="0" indent="0">
              <a:buNone/>
            </a:pPr>
            <a:endParaRPr lang="en-US" i="1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6A77D37-7D7A-7ED1-4A62-E0F2606DB212}"/>
              </a:ext>
            </a:extLst>
          </p:cNvPr>
          <p:cNvSpPr txBox="1">
            <a:spLocks/>
          </p:cNvSpPr>
          <p:nvPr/>
        </p:nvSpPr>
        <p:spPr>
          <a:xfrm>
            <a:off x="409762" y="1563220"/>
            <a:ext cx="8324477" cy="100853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1800" dirty="0"/>
              <a:t>T/W/U notation. Context-free recursive. The states w0, w1, w2 track the balance of #W vs. #T. ‘ corresponds to building a sequence of tucks – UU’U is a UU followed by a U.</a:t>
            </a:r>
          </a:p>
        </p:txBody>
      </p:sp>
    </p:spTree>
    <p:extLst>
      <p:ext uri="{BB962C8B-B14F-4D97-AF65-F5344CB8AC3E}">
        <p14:creationId xmlns:p14="http://schemas.microsoft.com/office/powerpoint/2010/main" val="4737090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BC02B0-81C2-2E1F-CF74-609254AD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Full </a:t>
            </a:r>
            <a:r>
              <a:rPr lang="en-US" dirty="0" err="1"/>
              <a:t>Tieknot</a:t>
            </a:r>
            <a:r>
              <a:rPr lang="en-US" dirty="0"/>
              <a:t> Enumeration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0CCB63-AB4F-DA48-2830-CD7061D3D7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0241" y="1562965"/>
                <a:ext cx="8186287" cy="3310592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dirty="0"/>
                  <a:t>Describing the generating function for the full </a:t>
                </a:r>
                <a:r>
                  <a:rPr lang="en-US" dirty="0" err="1"/>
                  <a:t>tieknots</a:t>
                </a:r>
                <a:r>
                  <a:rPr lang="en-US" dirty="0"/>
                  <a:t> grammar is complex:</a:t>
                </a:r>
              </a:p>
              <a:p>
                <a:pPr marL="0" indent="0">
                  <a:buNone/>
                </a:pPr>
                <a:r>
                  <a:rPr lang="en-US" dirty="0"/>
                  <a:t>Let </a:t>
                </a:r>
                <a:r>
                  <a:rPr lang="en-US" i="1" dirty="0"/>
                  <a:t>w</a:t>
                </a:r>
                <a:r>
                  <a:rPr lang="en-US" dirty="0"/>
                  <a:t> be a root of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8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−4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−8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+18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−7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𝜁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−16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+4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  <m:sSup>
                          <m:sSupPr>
                            <m:ctrlPr>
                              <a:rPr lang="en-GB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p>
                            <m:r>
                              <a:rPr lang="en-GB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e>
                    </m:d>
                    <m:r>
                      <a:rPr lang="en-GB" b="0" i="1" smtClean="0">
                        <a:latin typeface="Cambria Math" panose="02040503050406030204" pitchFamily="18" charset="0"/>
                      </a:rPr>
                      <m:t>𝜁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−12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+9</m:t>
                    </m:r>
                    <m:sSup>
                      <m:sSup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p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latin typeface="Cambria Math" panose="02040503050406030204" pitchFamily="18" charset="0"/>
                      </a:rPr>
                      <m:t>−2=0</m:t>
                    </m:r>
                  </m:oMath>
                </a14:m>
                <a:r>
                  <a:rPr lang="en-US" dirty="0"/>
                  <a:t>, solved for </a:t>
                </a:r>
                <a:r>
                  <a:rPr lang="en-US" dirty="0" err="1"/>
                  <a:t>ζ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en-US" dirty="0"/>
                  <a:t>Then the generating function for the full grammar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−1/</m:t>
                      </m:r>
                      <m:r>
                        <a:rPr lang="en-GB" i="1">
                          <a:latin typeface="Cambria Math" panose="02040503050406030204" pitchFamily="18" charset="0"/>
                        </a:rPr>
                        <m:t>(8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−11</m:t>
                      </m:r>
                      <m:sSup>
                        <m:sSupPr>
                          <m:ctrlPr>
                            <a:rPr lang="en-GB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i="1"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64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−128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+32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−64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−48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+216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−24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−96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+108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+8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−48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−110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+4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+82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−55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+41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GB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+16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−16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+8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𝑤</m:t>
                          </m:r>
                          <m:r>
                            <a:rPr lang="en-GB" i="1">
                              <a:latin typeface="Cambria Math" panose="02040503050406030204" pitchFamily="18" charset="0"/>
                            </a:rPr>
                            <m:t>−8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+20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+40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+192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+384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+1 896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+3 792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+19 320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+38 640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+202 392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𝑂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This yields a total count of 266 682.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70CCB63-AB4F-DA48-2830-CD7061D3D7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0241" y="1562965"/>
                <a:ext cx="8186287" cy="3310592"/>
              </a:xfrm>
              <a:blipFill>
                <a:blip r:embed="rId2"/>
                <a:stretch>
                  <a:fillRect l="-2636" t="-5344" b="-26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4338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B2C88-B278-5EBC-CE4F-2B0535D3B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398C84-52CF-8BE5-F26B-C14C9E98C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0242" y="3174128"/>
            <a:ext cx="7210395" cy="1810467"/>
          </a:xfrm>
        </p:spPr>
        <p:txBody>
          <a:bodyPr>
            <a:normAutofit/>
          </a:bodyPr>
          <a:lstStyle/>
          <a:p>
            <a:r>
              <a:rPr lang="en-US" dirty="0"/>
              <a:t>…everyone in the audience for coming early and listening</a:t>
            </a:r>
          </a:p>
          <a:p>
            <a:endParaRPr lang="en-US" dirty="0"/>
          </a:p>
          <a:p>
            <a:r>
              <a:rPr lang="en-US" dirty="0"/>
              <a:t>…the session organizers for inviting me to speak</a:t>
            </a:r>
          </a:p>
          <a:p>
            <a:endParaRPr lang="en-US" dirty="0"/>
          </a:p>
          <a:p>
            <a:r>
              <a:rPr lang="en-US" dirty="0"/>
              <a:t>…Simons Foundation for providing my travel funding</a:t>
            </a:r>
          </a:p>
        </p:txBody>
      </p:sp>
      <p:pic>
        <p:nvPicPr>
          <p:cNvPr id="5" name="Picture 4" descr="A qr code with a few squares&#10;&#10;Description automatically generated">
            <a:extLst>
              <a:ext uri="{FF2B5EF4-FFF2-40B4-BE49-F238E27FC236}">
                <a16:creationId xmlns:a16="http://schemas.microsoft.com/office/drawing/2014/main" id="{F91DDBBF-0D9B-F85D-2C1F-5763657355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142" y="158905"/>
            <a:ext cx="1720302" cy="17145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70F29AD-DCD3-8881-26E6-3437CABFB242}"/>
              </a:ext>
            </a:extLst>
          </p:cNvPr>
          <p:cNvSpPr txBox="1"/>
          <p:nvPr/>
        </p:nvSpPr>
        <p:spPr>
          <a:xfrm>
            <a:off x="1838444" y="158905"/>
            <a:ext cx="2960649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/>
              <a:t>For more details:</a:t>
            </a:r>
            <a:br>
              <a:rPr lang="en-US" sz="2100" dirty="0"/>
            </a:br>
            <a:br>
              <a:rPr lang="en-US" sz="2100" dirty="0"/>
            </a:br>
            <a:r>
              <a:rPr lang="en-US" sz="2100" dirty="0">
                <a:solidFill>
                  <a:schemeClr val="accent5">
                    <a:lumMod val="20000"/>
                    <a:lumOff val="8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https://tieknots.how</a:t>
            </a:r>
            <a:r>
              <a:rPr lang="en-US" sz="2100" dirty="0">
                <a:solidFill>
                  <a:schemeClr val="accent5">
                    <a:lumMod val="20000"/>
                    <a:lumOff val="80000"/>
                  </a:schemeClr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0426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FAC460A-717C-6F6C-47B0-0DBB63C016A5}"/>
              </a:ext>
            </a:extLst>
          </p:cNvPr>
          <p:cNvSpPr/>
          <p:nvPr/>
        </p:nvSpPr>
        <p:spPr>
          <a:xfrm>
            <a:off x="146154" y="1562725"/>
            <a:ext cx="8836702" cy="3395272"/>
          </a:xfrm>
          <a:prstGeom prst="rect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softEdge rad="464819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5F80290-6F91-E5A6-F23E-EAC507DF4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829" y="2111046"/>
            <a:ext cx="5829300" cy="18258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250CEB-DCA8-E61D-68B9-2437605E6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Tie a Tie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7F5187-CA4B-77AC-B152-1CAC886D93FC}"/>
              </a:ext>
            </a:extLst>
          </p:cNvPr>
          <p:cNvSpPr txBox="1"/>
          <p:nvPr/>
        </p:nvSpPr>
        <p:spPr>
          <a:xfrm>
            <a:off x="1308829" y="3936929"/>
            <a:ext cx="71343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chemeClr val="bg2"/>
                </a:solidFill>
              </a:rPr>
              <a:t>Now for the question: how would you describe this over the phone?</a:t>
            </a:r>
          </a:p>
        </p:txBody>
      </p:sp>
    </p:spTree>
    <p:extLst>
      <p:ext uri="{BB962C8B-B14F-4D97-AF65-F5344CB8AC3E}">
        <p14:creationId xmlns:p14="http://schemas.microsoft.com/office/powerpoint/2010/main" val="1394618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912FF-5953-C1BD-8BFD-AFBF3A21B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Fink and Mao (2000)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822056-8AA6-6026-BE5C-BBF31C523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0242" y="1752655"/>
            <a:ext cx="3968070" cy="2699486"/>
          </a:xfrm>
        </p:spPr>
        <p:txBody>
          <a:bodyPr/>
          <a:lstStyle/>
          <a:p>
            <a:r>
              <a:rPr lang="en-US" dirty="0"/>
              <a:t>Cambridge Physicists Thomas Fink and Yong Mao tried to count all possible necktie knots</a:t>
            </a:r>
          </a:p>
          <a:p>
            <a:endParaRPr lang="en-US" dirty="0"/>
          </a:p>
          <a:p>
            <a:r>
              <a:rPr lang="en-US" dirty="0"/>
              <a:t>To do this, they invented a notation for describing </a:t>
            </a:r>
            <a:r>
              <a:rPr lang="en-US" dirty="0" err="1"/>
              <a:t>tieknots</a:t>
            </a:r>
            <a:r>
              <a:rPr lang="en-US" dirty="0"/>
              <a:t>:</a:t>
            </a:r>
          </a:p>
          <a:p>
            <a:r>
              <a:rPr lang="en-US" dirty="0"/>
              <a:t>A knot is determined by a sequence of </a:t>
            </a:r>
            <a:r>
              <a:rPr lang="en-US" b="1" dirty="0"/>
              <a:t>zones</a:t>
            </a:r>
            <a:r>
              <a:rPr lang="en-US" dirty="0"/>
              <a:t> that the active tie end moves through.</a:t>
            </a:r>
          </a:p>
          <a:p>
            <a:endParaRPr lang="en-US" dirty="0"/>
          </a:p>
          <a:p>
            <a:r>
              <a:rPr lang="en-US" dirty="0"/>
              <a:t>Fink &amp; Mao also used inwards/outwards notations (with symbols ⊙, ⊗), but they get tedious to write out and can be inferred.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1F55A6-5B8E-66E6-4A31-732D95E1711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5" t="2855" r="2458" b="3831"/>
          <a:stretch/>
        </p:blipFill>
        <p:spPr>
          <a:xfrm>
            <a:off x="4665688" y="1843790"/>
            <a:ext cx="3417758" cy="297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9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66754-63C9-F2B1-37B7-8F9DB5223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Very Common Tie Knots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C6B33-BED4-BB13-0536-C48674380A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10242" y="1752655"/>
            <a:ext cx="3417758" cy="749230"/>
          </a:xfrm>
        </p:spPr>
        <p:txBody>
          <a:bodyPr>
            <a:normAutofit/>
          </a:bodyPr>
          <a:lstStyle/>
          <a:p>
            <a:r>
              <a:rPr lang="en-US" sz="1600" dirty="0"/>
              <a:t>L – Left		C – Center</a:t>
            </a:r>
          </a:p>
          <a:p>
            <a:r>
              <a:rPr lang="en-US" sz="1600" dirty="0"/>
              <a:t>R – Right	U - Under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950A0E-5A8E-12A3-9AA9-BA6C7CCFDD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45" t="2855" r="2458" b="3831"/>
          <a:stretch/>
        </p:blipFill>
        <p:spPr>
          <a:xfrm>
            <a:off x="4665688" y="1843790"/>
            <a:ext cx="3417758" cy="2979296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2E373E2-3F37-528B-C9DC-D8D8775CA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400062"/>
              </p:ext>
            </p:extLst>
          </p:nvPr>
        </p:nvGraphicFramePr>
        <p:xfrm>
          <a:off x="278567" y="2659284"/>
          <a:ext cx="4387122" cy="200640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93561">
                  <a:extLst>
                    <a:ext uri="{9D8B030D-6E8A-4147-A177-3AD203B41FA5}">
                      <a16:colId xmlns:a16="http://schemas.microsoft.com/office/drawing/2014/main" val="2747493523"/>
                    </a:ext>
                  </a:extLst>
                </a:gridCol>
                <a:gridCol w="2193561">
                  <a:extLst>
                    <a:ext uri="{9D8B030D-6E8A-4147-A177-3AD203B41FA5}">
                      <a16:colId xmlns:a16="http://schemas.microsoft.com/office/drawing/2014/main" val="3708094964"/>
                    </a:ext>
                  </a:extLst>
                </a:gridCol>
              </a:tblGrid>
              <a:tr h="66880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4-in-hand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LRLCU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2153701"/>
                  </a:ext>
                </a:extLst>
              </a:tr>
              <a:tr h="66880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Half Windsor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LRCLRCU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393481"/>
                  </a:ext>
                </a:extLst>
              </a:tr>
              <a:tr h="668801"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Windsor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LCRLCRLCU</a:t>
                      </a:r>
                    </a:p>
                  </a:txBody>
                  <a:tcPr marL="675000" marR="6750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37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5350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2CEA5-8C9D-772D-B8B5-86713CCF7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So… How many knots are possible?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CD552A-E7EA-0134-7FB2-7A6780C58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Fink and Mao found 85 tie knots.</a:t>
            </a:r>
          </a:p>
          <a:p>
            <a:endParaRPr lang="en-US" dirty="0"/>
          </a:p>
          <a:p>
            <a:r>
              <a:rPr lang="en-US" dirty="0"/>
              <a:t>Using their symbols + the following rules:</a:t>
            </a:r>
          </a:p>
          <a:p>
            <a:pPr lvl="1"/>
            <a:r>
              <a:rPr lang="en-US" dirty="0"/>
              <a:t>Forbidden sequences:</a:t>
            </a:r>
            <a:br>
              <a:rPr lang="en-US" dirty="0"/>
            </a:br>
            <a:r>
              <a:rPr lang="en-US" dirty="0"/>
              <a:t>LL, CC, RR</a:t>
            </a:r>
            <a:br>
              <a:rPr lang="en-US" dirty="0"/>
            </a:br>
            <a:r>
              <a:rPr lang="en-US" dirty="0"/>
              <a:t>⊙⊙, ⊗⊗</a:t>
            </a:r>
          </a:p>
          <a:p>
            <a:pPr lvl="1"/>
            <a:r>
              <a:rPr lang="en-US" dirty="0"/>
              <a:t>Prescribed ending:</a:t>
            </a:r>
            <a:br>
              <a:rPr lang="en-US" dirty="0"/>
            </a:br>
            <a:r>
              <a:rPr lang="en-US" dirty="0"/>
              <a:t>LRCU or RLCU</a:t>
            </a:r>
          </a:p>
          <a:p>
            <a:pPr lvl="1"/>
            <a:r>
              <a:rPr lang="en-US" dirty="0"/>
              <a:t>Prescribed maximum length:</a:t>
            </a:r>
            <a:br>
              <a:rPr lang="en-US" dirty="0"/>
            </a:br>
            <a:r>
              <a:rPr lang="en-US" dirty="0"/>
              <a:t>9 moves</a:t>
            </a:r>
          </a:p>
        </p:txBody>
      </p:sp>
    </p:spTree>
    <p:extLst>
      <p:ext uri="{BB962C8B-B14F-4D97-AF65-F5344CB8AC3E}">
        <p14:creationId xmlns:p14="http://schemas.microsoft.com/office/powerpoint/2010/main" val="254077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762BE-7426-178D-EBEB-668242AD6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Ties than we Thought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F23878-D116-BE67-0E52-34A8B0B995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My own contribution, </a:t>
            </a:r>
            <a:r>
              <a:rPr lang="en-US" dirty="0" err="1"/>
              <a:t>PeerJ</a:t>
            </a:r>
            <a:r>
              <a:rPr lang="en-US" dirty="0"/>
              <a:t> Computer Science 2015</a:t>
            </a:r>
          </a:p>
          <a:p>
            <a:endParaRPr lang="en-US" dirty="0"/>
          </a:p>
          <a:p>
            <a:r>
              <a:rPr lang="en-US" dirty="0"/>
              <a:t>Numerous modern </a:t>
            </a:r>
            <a:r>
              <a:rPr lang="en-US" dirty="0" err="1"/>
              <a:t>tieknots</a:t>
            </a:r>
            <a:r>
              <a:rPr lang="en-US" dirty="0"/>
              <a:t> were created in the current </a:t>
            </a:r>
            <a:r>
              <a:rPr lang="en-US" dirty="0" err="1"/>
              <a:t>millenium</a:t>
            </a:r>
            <a:r>
              <a:rPr lang="en-US" dirty="0"/>
              <a:t> that do not follow the prescribed endings.</a:t>
            </a:r>
            <a:br>
              <a:rPr lang="en-US" dirty="0"/>
            </a:br>
            <a:r>
              <a:rPr lang="en-US" dirty="0"/>
              <a:t>…so they are not counted in </a:t>
            </a:r>
            <a:r>
              <a:rPr lang="en-US" dirty="0" err="1"/>
              <a:t>Fink&amp;Mao’s</a:t>
            </a:r>
            <a:r>
              <a:rPr lang="en-US" dirty="0"/>
              <a:t> enumeration.</a:t>
            </a:r>
          </a:p>
          <a:p>
            <a:endParaRPr lang="en-US" dirty="0"/>
          </a:p>
          <a:p>
            <a:r>
              <a:rPr lang="en-US" dirty="0"/>
              <a:t>We simplify the notation, remove the prescribed endings and encode the other rules by a symbol change.</a:t>
            </a:r>
          </a:p>
        </p:txBody>
      </p:sp>
    </p:spTree>
    <p:extLst>
      <p:ext uri="{BB962C8B-B14F-4D97-AF65-F5344CB8AC3E}">
        <p14:creationId xmlns:p14="http://schemas.microsoft.com/office/powerpoint/2010/main" val="1212980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7F60-DE95-3B3A-80CD-C7CBDFF30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the Tie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8AA7C-7E3D-68B4-0526-0D5ED4844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3 regions, no region can be repeated ⇒ only two </a:t>
            </a:r>
            <a:r>
              <a:rPr lang="en-US" i="1" dirty="0"/>
              <a:t>directions</a:t>
            </a:r>
            <a:r>
              <a:rPr lang="en-US" dirty="0"/>
              <a:t> matter</a:t>
            </a:r>
          </a:p>
          <a:p>
            <a:r>
              <a:rPr lang="en-US" dirty="0"/>
              <a:t>Instead of </a:t>
            </a:r>
            <a:r>
              <a:rPr lang="en-US" dirty="0">
                <a:solidFill>
                  <a:schemeClr val="accent5"/>
                </a:solidFill>
              </a:rPr>
              <a:t>L</a:t>
            </a:r>
            <a:r>
              <a:rPr lang="en-US" dirty="0"/>
              <a:t>/</a:t>
            </a:r>
            <a:r>
              <a:rPr lang="en-US" dirty="0">
                <a:solidFill>
                  <a:schemeClr val="accent5"/>
                </a:solidFill>
              </a:rPr>
              <a:t>R</a:t>
            </a:r>
            <a:r>
              <a:rPr lang="en-US" dirty="0"/>
              <a:t>/</a:t>
            </a:r>
            <a:r>
              <a:rPr lang="en-US" dirty="0">
                <a:solidFill>
                  <a:schemeClr val="accent5"/>
                </a:solidFill>
              </a:rPr>
              <a:t>C</a:t>
            </a:r>
            <a:r>
              <a:rPr lang="en-US" dirty="0"/>
              <a:t>, we use </a:t>
            </a:r>
            <a:r>
              <a:rPr lang="en-US" b="1" dirty="0">
                <a:solidFill>
                  <a:schemeClr val="accent5"/>
                </a:solidFill>
              </a:rPr>
              <a:t>W</a:t>
            </a:r>
            <a:r>
              <a:rPr lang="en-US" dirty="0"/>
              <a:t>iddershins (counter-clockwise) and </a:t>
            </a:r>
            <a:r>
              <a:rPr lang="en-US" b="1" dirty="0" err="1">
                <a:solidFill>
                  <a:schemeClr val="accent5"/>
                </a:solidFill>
              </a:rPr>
              <a:t>T</a:t>
            </a:r>
            <a:r>
              <a:rPr lang="en-US" dirty="0" err="1"/>
              <a:t>urnwise</a:t>
            </a:r>
            <a:r>
              <a:rPr lang="en-US" dirty="0"/>
              <a:t> (clockwise)</a:t>
            </a:r>
          </a:p>
          <a:p>
            <a:r>
              <a:rPr lang="en-US" dirty="0"/>
              <a:t>Remaining rules for the language govern when the tucking </a:t>
            </a:r>
            <a:r>
              <a:rPr lang="en-US" b="1" dirty="0">
                <a:solidFill>
                  <a:schemeClr val="accent5"/>
                </a:solidFill>
              </a:rPr>
              <a:t>U</a:t>
            </a:r>
            <a:r>
              <a:rPr lang="en-US" dirty="0"/>
              <a:t>nder moves can be used:</a:t>
            </a:r>
          </a:p>
          <a:p>
            <a:pPr lvl="1"/>
            <a:r>
              <a:rPr lang="en-US" b="1" dirty="0"/>
              <a:t>Theorem: </a:t>
            </a:r>
            <a:r>
              <a:rPr lang="en-US" dirty="0"/>
              <a:t>Tucking under </a:t>
            </a:r>
            <a:r>
              <a:rPr lang="en-US" i="1" dirty="0"/>
              <a:t>k</a:t>
            </a:r>
            <a:r>
              <a:rPr lang="en-US" dirty="0"/>
              <a:t> layers of the </a:t>
            </a:r>
            <a:r>
              <a:rPr lang="en-US" dirty="0" err="1"/>
              <a:t>tieknot</a:t>
            </a:r>
            <a:r>
              <a:rPr lang="en-US" dirty="0"/>
              <a:t> is a valid move if the subsequence of the </a:t>
            </a:r>
            <a:r>
              <a:rPr lang="en-US" i="1" dirty="0"/>
              <a:t>2k</a:t>
            </a:r>
            <a:r>
              <a:rPr lang="en-US" dirty="0"/>
              <a:t> moves preceding the tuck is one of:</a:t>
            </a:r>
          </a:p>
          <a:p>
            <a:pPr lvl="2"/>
            <a:r>
              <a:rPr lang="en-US" dirty="0"/>
              <a:t>starts with W, and #W - #T = 2 (mod 3)</a:t>
            </a:r>
          </a:p>
          <a:p>
            <a:pPr lvl="2"/>
            <a:r>
              <a:rPr lang="en-US" dirty="0"/>
              <a:t>starts with T, and #T - #W = 2 (mod 3)</a:t>
            </a:r>
          </a:p>
        </p:txBody>
      </p:sp>
    </p:spTree>
    <p:extLst>
      <p:ext uri="{BB962C8B-B14F-4D97-AF65-F5344CB8AC3E}">
        <p14:creationId xmlns:p14="http://schemas.microsoft.com/office/powerpoint/2010/main" val="2681693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F0ACC-0A93-DE93-D010-F83C53FEA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Some Novel Knots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248A795-0E16-DD95-F141-B1F51DB928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371061"/>
              </p:ext>
            </p:extLst>
          </p:nvPr>
        </p:nvGraphicFramePr>
        <p:xfrm>
          <a:off x="806614" y="1748117"/>
          <a:ext cx="7210424" cy="303903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02606">
                  <a:extLst>
                    <a:ext uri="{9D8B030D-6E8A-4147-A177-3AD203B41FA5}">
                      <a16:colId xmlns:a16="http://schemas.microsoft.com/office/drawing/2014/main" val="1011351664"/>
                    </a:ext>
                  </a:extLst>
                </a:gridCol>
                <a:gridCol w="1802606">
                  <a:extLst>
                    <a:ext uri="{9D8B030D-6E8A-4147-A177-3AD203B41FA5}">
                      <a16:colId xmlns:a16="http://schemas.microsoft.com/office/drawing/2014/main" val="1028961757"/>
                    </a:ext>
                  </a:extLst>
                </a:gridCol>
                <a:gridCol w="1802606">
                  <a:extLst>
                    <a:ext uri="{9D8B030D-6E8A-4147-A177-3AD203B41FA5}">
                      <a16:colId xmlns:a16="http://schemas.microsoft.com/office/drawing/2014/main" val="3535156738"/>
                    </a:ext>
                  </a:extLst>
                </a:gridCol>
                <a:gridCol w="1802606">
                  <a:extLst>
                    <a:ext uri="{9D8B030D-6E8A-4147-A177-3AD203B41FA5}">
                      <a16:colId xmlns:a16="http://schemas.microsoft.com/office/drawing/2014/main" val="3861854081"/>
                    </a:ext>
                  </a:extLst>
                </a:gridCol>
              </a:tblGrid>
              <a:tr h="43414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Thin blade active</a:t>
                      </a:r>
                    </a:p>
                  </a:txBody>
                  <a:tcPr marL="68580" marR="68580" marT="34290" marB="3429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 anchor="b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Thick blade active</a:t>
                      </a:r>
                    </a:p>
                  </a:txBody>
                  <a:tcPr marL="68580" marR="68580" marT="34290" marB="34290" anchor="b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(start inverted)</a:t>
                      </a:r>
                    </a:p>
                  </a:txBody>
                  <a:tcPr marL="68580" marR="68580" marT="34290" marB="3429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698677"/>
                  </a:ext>
                </a:extLst>
              </a:tr>
              <a:tr h="434148"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Edeity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LCLRCRLCU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Kelvin</a:t>
                      </a:r>
                    </a:p>
                  </a:txBody>
                  <a:tcPr marL="20250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LRLRCU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743416"/>
                  </a:ext>
                </a:extLst>
              </a:tr>
              <a:tr h="43414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Trinity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LCLRCRLCURLU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Pratt</a:t>
                      </a:r>
                    </a:p>
                  </a:txBody>
                  <a:tcPr marL="20250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LCLRCU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292254"/>
                  </a:ext>
                </a:extLst>
              </a:tr>
              <a:tr h="43414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Eldredge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LCRLRCRLUCRCLU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Hanover</a:t>
                      </a:r>
                    </a:p>
                  </a:txBody>
                  <a:tcPr marL="20250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LRCLRCLRCU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4084059"/>
                  </a:ext>
                </a:extLst>
              </a:tr>
              <a:tr h="434148">
                <a:tc>
                  <a:txBody>
                    <a:bodyPr/>
                    <a:lstStyle/>
                    <a:p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Allwin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LCLRCLRLRCUULRU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Balthus</a:t>
                      </a:r>
                    </a:p>
                  </a:txBody>
                  <a:tcPr marL="20250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LCRCLCRLCU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9545208"/>
                  </a:ext>
                </a:extLst>
              </a:tr>
              <a:tr h="434148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Atlantic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LCRLCU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Oriental</a:t>
                      </a:r>
                    </a:p>
                  </a:txBody>
                  <a:tcPr marL="202500" marR="68580" marT="34290" marB="3429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LRCU</a:t>
                      </a:r>
                    </a:p>
                  </a:txBody>
                  <a:tcPr marL="20250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9627235"/>
                  </a:ext>
                </a:extLst>
              </a:tr>
              <a:tr h="434148">
                <a:tc gridSpan="4"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UU in the notation for the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</a:rPr>
                        <a:t>Allwin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means go under the 2</a:t>
                      </a:r>
                      <a:r>
                        <a:rPr lang="en-US" sz="1200" baseline="30000" dirty="0">
                          <a:solidFill>
                            <a:schemeClr val="tx1"/>
                          </a:solidFill>
                        </a:rPr>
                        <a:t>nd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to last bow over the knot</a:t>
                      </a:r>
                    </a:p>
                  </a:txBody>
                  <a:tcPr marL="68580" marR="68580" marT="34290" marB="3429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107379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473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A644C-4672-1462-567B-7AE8B0396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Formal Languages and Enumeration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7C9D4-B052-CDA0-6072-8A229E67D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Sequences of symbols (like these) with rules for which sequences are considered valid is the subject of study for </a:t>
            </a:r>
            <a:r>
              <a:rPr lang="en-US" b="1" dirty="0"/>
              <a:t>Formal Languages</a:t>
            </a:r>
          </a:p>
          <a:p>
            <a:endParaRPr lang="en-US" dirty="0"/>
          </a:p>
          <a:p>
            <a:r>
              <a:rPr lang="en-US" dirty="0"/>
              <a:t>Counting tie knots is done by counting possible valid strings in the language that describes the knot notation.</a:t>
            </a:r>
          </a:p>
          <a:p>
            <a:endParaRPr lang="en-US" dirty="0"/>
          </a:p>
          <a:p>
            <a:r>
              <a:rPr lang="en-US" dirty="0"/>
              <a:t>Enumeration was greatly improved when Paul-Olivier </a:t>
            </a:r>
            <a:r>
              <a:rPr lang="en-US" dirty="0" err="1"/>
              <a:t>Dehaye</a:t>
            </a:r>
            <a:r>
              <a:rPr lang="en-US" dirty="0"/>
              <a:t> pointed out Chomsky and </a:t>
            </a:r>
            <a:r>
              <a:rPr lang="en-US" dirty="0" err="1"/>
              <a:t>Schützenberger’s</a:t>
            </a:r>
            <a:r>
              <a:rPr lang="en-US" dirty="0"/>
              <a:t> theorem from 1959.</a:t>
            </a:r>
          </a:p>
        </p:txBody>
      </p:sp>
    </p:spTree>
    <p:extLst>
      <p:ext uri="{BB962C8B-B14F-4D97-AF65-F5344CB8AC3E}">
        <p14:creationId xmlns:p14="http://schemas.microsoft.com/office/powerpoint/2010/main" val="2622306916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106000"/>
                <a:satMod val="220000"/>
                <a:lumMod val="140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69000"/>
                <a:hueMod val="88000"/>
                <a:satMod val="16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7D30EEFE-7128-4DE5-8A0D-8D4EF32CB0A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3058</TotalTime>
  <Words>1284</Words>
  <Application>Microsoft Macintosh PowerPoint</Application>
  <PresentationFormat>On-screen Show (16:9)</PresentationFormat>
  <Paragraphs>133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Cambria Math</vt:lpstr>
      <vt:lpstr>Trebuchet MS</vt:lpstr>
      <vt:lpstr>Berlin</vt:lpstr>
      <vt:lpstr>More (tie)knots  than we thought</vt:lpstr>
      <vt:lpstr>Let’s Tie a Tie</vt:lpstr>
      <vt:lpstr>Fink and Mao (2000)</vt:lpstr>
      <vt:lpstr>Some Very Common Tie Knots</vt:lpstr>
      <vt:lpstr>So… How many knots are possible?</vt:lpstr>
      <vt:lpstr>More Ties than we Thought</vt:lpstr>
      <vt:lpstr>Changing the Tie Language</vt:lpstr>
      <vt:lpstr>Try Some Novel Knots</vt:lpstr>
      <vt:lpstr>Formal Languages and Enumeration</vt:lpstr>
      <vt:lpstr>Chomsky – Schützenberger 1959</vt:lpstr>
      <vt:lpstr>Translate Grammar to Equations</vt:lpstr>
      <vt:lpstr>Fink &amp; Mao</vt:lpstr>
      <vt:lpstr>Only Allow Single Depth Tucks</vt:lpstr>
      <vt:lpstr>Full Tieknot Grammar</vt:lpstr>
      <vt:lpstr>Full Tieknot Enumeration</vt:lpstr>
      <vt:lpstr>Thank You…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Mikael Vejdemo-Johansson</dc:creator>
  <cp:lastModifiedBy>Mikael Vejdemo-Johansson</cp:lastModifiedBy>
  <cp:revision>3</cp:revision>
  <dcterms:created xsi:type="dcterms:W3CDTF">2024-08-08T00:01:44Z</dcterms:created>
  <dcterms:modified xsi:type="dcterms:W3CDTF">2024-08-10T02:59:54Z</dcterms:modified>
</cp:coreProperties>
</file>