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77" r:id="rId4"/>
    <p:sldId id="278" r:id="rId5"/>
    <p:sldId id="27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0"/>
    <p:restoredTop sz="94623"/>
  </p:normalViewPr>
  <p:slideViewPr>
    <p:cSldViewPr snapToGrid="0">
      <p:cViewPr>
        <p:scale>
          <a:sx n="99" d="100"/>
          <a:sy n="99" d="100"/>
        </p:scale>
        <p:origin x="28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7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7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3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11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9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2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3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sm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0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0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sm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0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08B47-FC75-A07F-D55B-B00D77C88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Co-Presentations of Persistence Modules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AB9DA-7F28-0B77-017A-DF2B4DB98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Mikael Vejdemo-Johansson (CUNY, visiting TU München)</a:t>
            </a:r>
          </a:p>
          <a:p>
            <a:r>
              <a:rPr lang="en-US" dirty="0"/>
              <a:t>Primoz </a:t>
            </a:r>
            <a:r>
              <a:rPr lang="en-US" dirty="0" err="1"/>
              <a:t>Skraba</a:t>
            </a:r>
            <a:r>
              <a:rPr lang="en-US" dirty="0"/>
              <a:t> (Queen Mary University of London)</a:t>
            </a:r>
          </a:p>
        </p:txBody>
      </p:sp>
    </p:spTree>
    <p:extLst>
      <p:ext uri="{BB962C8B-B14F-4D97-AF65-F5344CB8AC3E}">
        <p14:creationId xmlns:p14="http://schemas.microsoft.com/office/powerpoint/2010/main" val="417745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D3C9-47EB-83CA-DDC5-400BCCE1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Through the following slides, we will present some commonly needed algebraic operations. All of these first establish a new presentation map as a block matrix, then row-reduce that presentation matrix, and finally prune any basis elements that end up unused by the new presentation matrix.</a:t>
            </a:r>
          </a:p>
        </p:txBody>
      </p:sp>
    </p:spTree>
    <p:extLst>
      <p:ext uri="{BB962C8B-B14F-4D97-AF65-F5344CB8AC3E}">
        <p14:creationId xmlns:p14="http://schemas.microsoft.com/office/powerpoint/2010/main" val="305410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r>
              <a:rPr lang="en-US" dirty="0"/>
              <a:t>Direct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two modules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presentation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𝜄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the direct sum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𝜄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2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𝜄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2"/>
                                          </m:r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groupCh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⊔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6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5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map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represented by a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the image is given by reducing the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a reduced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 To get the relations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represented in a new presentation, we reduce the block matrix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𝜄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6" t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12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r>
              <a:rPr lang="en-US" dirty="0"/>
              <a:t>Cokernel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map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represented by a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we simply need to add the images of basis elements under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the relations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𝜄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𝜄</m:t>
                                        </m:r>
                                      </m:e>
                                      <m:sub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groupCh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𝑐𝑜𝑘𝑒𝑟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Reducing this presentation matrix prunes out redundancies in the presentation.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6" t="-357" r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72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r>
              <a:rPr lang="en-US" dirty="0"/>
              <a:t>Pullbacks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6142785" cy="46085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Recall that a pullback completes the diagram to the right with universal choices for the maps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This is a kernel computation, but if X, Y, Z are free, so is PB, and the kernel computation can be done by reducing the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6142785" cy="4608513"/>
              </a:xfrm>
              <a:blipFill>
                <a:blip r:embed="rId2"/>
                <a:stretch>
                  <a:fillRect l="-1443" t="-275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A51C2B-F85F-15A4-2A31-CA36BFD17679}"/>
              </a:ext>
            </a:extLst>
          </p:cNvPr>
          <p:cNvSpPr txBox="1"/>
          <p:nvPr/>
        </p:nvSpPr>
        <p:spPr>
          <a:xfrm>
            <a:off x="7594170" y="2249487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ECD72-6F0D-ECA3-1A09-61810770CB9C}"/>
              </a:ext>
            </a:extLst>
          </p:cNvPr>
          <p:cNvSpPr txBox="1"/>
          <p:nvPr/>
        </p:nvSpPr>
        <p:spPr>
          <a:xfrm>
            <a:off x="9856923" y="2249487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87DA1-12AC-35F2-48CC-59315121D468}"/>
              </a:ext>
            </a:extLst>
          </p:cNvPr>
          <p:cNvSpPr txBox="1"/>
          <p:nvPr/>
        </p:nvSpPr>
        <p:spPr>
          <a:xfrm>
            <a:off x="7594170" y="4031793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1AD9-EC60-CC69-C243-3D7D12983235}"/>
              </a:ext>
            </a:extLst>
          </p:cNvPr>
          <p:cNvSpPr txBox="1"/>
          <p:nvPr/>
        </p:nvSpPr>
        <p:spPr>
          <a:xfrm>
            <a:off x="9856923" y="4031793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C97F18-06E2-6D30-E2F9-26D6A2FD89E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8214102" y="2541875"/>
            <a:ext cx="164282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F4FC9-4686-680A-3DC0-AD8E43E13A7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904136" y="2834262"/>
            <a:ext cx="0" cy="119753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4F4E1B-61F0-7611-0DFB-B122AFCE089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8214102" y="4324181"/>
            <a:ext cx="16428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C8961C-69E9-56E6-737F-4D0CFA65773E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0166889" y="2834262"/>
            <a:ext cx="0" cy="1197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A8AA21-5600-4BB6-9438-EBD61EC58A60}"/>
              </a:ext>
            </a:extLst>
          </p:cNvPr>
          <p:cNvSpPr txBox="1"/>
          <p:nvPr/>
        </p:nvSpPr>
        <p:spPr>
          <a:xfrm>
            <a:off x="10102015" y="3093074"/>
            <a:ext cx="49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94657E-550F-5F8A-51DA-61F7272F2E2D}"/>
              </a:ext>
            </a:extLst>
          </p:cNvPr>
          <p:cNvSpPr txBox="1"/>
          <p:nvPr/>
        </p:nvSpPr>
        <p:spPr>
          <a:xfrm>
            <a:off x="8707167" y="4286443"/>
            <a:ext cx="49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9761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 with Freely Presented Modules</a:t>
            </a:r>
            <a:br>
              <a:rPr lang="en-US" dirty="0"/>
            </a:br>
            <a:r>
              <a:rPr lang="en-US" dirty="0"/>
              <a:t>Kernel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7"/>
                <a:ext cx="9905999" cy="11795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map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represented by a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 the kernel can be computed by a sequence of two pullbacks: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1179513"/>
              </a:xfrm>
              <a:blipFill>
                <a:blip r:embed="rId2"/>
                <a:stretch>
                  <a:fillRect l="-896"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925E91-29FB-B92C-898E-70CC9EE36474}"/>
              </a:ext>
            </a:extLst>
          </p:cNvPr>
          <p:cNvSpPr txBox="1"/>
          <p:nvPr/>
        </p:nvSpPr>
        <p:spPr>
          <a:xfrm>
            <a:off x="1914042" y="3629579"/>
            <a:ext cx="114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</a:t>
            </a:r>
            <a:r>
              <a:rPr lang="en-US" sz="3200" dirty="0" err="1"/>
              <a:t>G</a:t>
            </a:r>
            <a:r>
              <a:rPr lang="en-US" sz="3200" baseline="-25000" dirty="0" err="1"/>
              <a:t>ker</a:t>
            </a:r>
            <a:endParaRPr lang="en-US" sz="32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3C028-B710-A124-181B-FE58CDBAC5BB}"/>
              </a:ext>
            </a:extLst>
          </p:cNvPr>
          <p:cNvSpPr txBox="1"/>
          <p:nvPr/>
        </p:nvSpPr>
        <p:spPr>
          <a:xfrm>
            <a:off x="4417018" y="3631768"/>
            <a:ext cx="127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𝓕G</a:t>
            </a:r>
            <a:r>
              <a:rPr lang="en-US" sz="3200" baseline="-25000" dirty="0"/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3D6D8-95E1-C5E6-4374-892DA843D533}"/>
              </a:ext>
            </a:extLst>
          </p:cNvPr>
          <p:cNvSpPr txBox="1"/>
          <p:nvPr/>
        </p:nvSpPr>
        <p:spPr>
          <a:xfrm>
            <a:off x="2025685" y="5427778"/>
            <a:ext cx="92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𝓕R</a:t>
            </a:r>
            <a:r>
              <a:rPr lang="en-US" sz="3200" baseline="-25000" dirty="0"/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005F9-622D-AF71-4B88-05F773E84AC0}"/>
              </a:ext>
            </a:extLst>
          </p:cNvPr>
          <p:cNvSpPr txBox="1"/>
          <p:nvPr/>
        </p:nvSpPr>
        <p:spPr>
          <a:xfrm>
            <a:off x="4435397" y="5414074"/>
            <a:ext cx="123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𝓕G</a:t>
            </a:r>
            <a:r>
              <a:rPr lang="en-US" sz="3200" baseline="-25000" dirty="0"/>
              <a:t>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1365EF-4073-B698-E7B3-CC821C75BEA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060917" y="3921967"/>
            <a:ext cx="1356101" cy="21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CA7784-32FC-1C02-D88A-F186D3070A2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2487480" y="4214354"/>
            <a:ext cx="0" cy="12134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B9BA63-F1C4-895A-224F-719CC333C3B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2949274" y="5706462"/>
            <a:ext cx="1486123" cy="13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9AD08C-E8B6-0828-D545-46057EA6EB8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5053166" y="4216543"/>
            <a:ext cx="723" cy="1197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8CE492-7639-28D4-A495-0C343FF376E3}"/>
                  </a:ext>
                </a:extLst>
              </p:cNvPr>
              <p:cNvSpPr txBox="1"/>
              <p:nvPr/>
            </p:nvSpPr>
            <p:spPr>
              <a:xfrm>
                <a:off x="5083442" y="4448702"/>
                <a:ext cx="4959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8CE492-7639-28D4-A495-0C343FF3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442" y="4448702"/>
                <a:ext cx="495946" cy="646331"/>
              </a:xfrm>
              <a:prstGeom prst="rect">
                <a:avLst/>
              </a:prstGeom>
              <a:blipFill>
                <a:blip r:embed="rId3"/>
                <a:stretch>
                  <a:fillRect l="-32500" r="-5000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87E021-BED3-3AD9-193F-0E3CF3156F6E}"/>
                  </a:ext>
                </a:extLst>
              </p:cNvPr>
              <p:cNvSpPr txBox="1"/>
              <p:nvPr/>
            </p:nvSpPr>
            <p:spPr>
              <a:xfrm>
                <a:off x="3267262" y="5668724"/>
                <a:ext cx="4959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87E021-BED3-3AD9-193F-0E3CF315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262" y="5668724"/>
                <a:ext cx="495946" cy="646331"/>
              </a:xfrm>
              <a:prstGeom prst="rect">
                <a:avLst/>
              </a:prstGeom>
              <a:blipFill>
                <a:blip r:embed="rId4"/>
                <a:stretch>
                  <a:fillRect l="-2500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EA22533-61B9-CA01-3E2E-89A4972987D6}"/>
              </a:ext>
            </a:extLst>
          </p:cNvPr>
          <p:cNvSpPr txBox="1"/>
          <p:nvPr/>
        </p:nvSpPr>
        <p:spPr>
          <a:xfrm>
            <a:off x="6389597" y="3629579"/>
            <a:ext cx="1146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</a:t>
            </a:r>
            <a:r>
              <a:rPr lang="en-US" sz="3200" dirty="0" err="1"/>
              <a:t>R</a:t>
            </a:r>
            <a:r>
              <a:rPr lang="en-US" sz="3200" baseline="-25000" dirty="0" err="1"/>
              <a:t>ker</a:t>
            </a:r>
            <a:endParaRPr lang="en-US" sz="3200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8C57BF-AAF9-F922-5642-FB42FC8BF551}"/>
              </a:ext>
            </a:extLst>
          </p:cNvPr>
          <p:cNvSpPr txBox="1"/>
          <p:nvPr/>
        </p:nvSpPr>
        <p:spPr>
          <a:xfrm>
            <a:off x="8892573" y="3631768"/>
            <a:ext cx="1273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</a:t>
            </a:r>
            <a:r>
              <a:rPr lang="en-US" sz="3200" dirty="0" err="1"/>
              <a:t>G</a:t>
            </a:r>
            <a:r>
              <a:rPr lang="en-US" sz="3200" baseline="-25000" dirty="0" err="1"/>
              <a:t>ker</a:t>
            </a:r>
            <a:endParaRPr lang="en-US" sz="3200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C15BAA-9A8C-4B1C-31AA-863BCB5D9910}"/>
              </a:ext>
            </a:extLst>
          </p:cNvPr>
          <p:cNvSpPr txBox="1"/>
          <p:nvPr/>
        </p:nvSpPr>
        <p:spPr>
          <a:xfrm>
            <a:off x="6501240" y="5427778"/>
            <a:ext cx="923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𝓕R</a:t>
            </a:r>
            <a:r>
              <a:rPr lang="en-US" sz="3200" baseline="-25000" dirty="0"/>
              <a:t>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1613D6-3F10-8445-115B-E0CC2D4349EF}"/>
              </a:ext>
            </a:extLst>
          </p:cNvPr>
          <p:cNvSpPr txBox="1"/>
          <p:nvPr/>
        </p:nvSpPr>
        <p:spPr>
          <a:xfrm>
            <a:off x="8910952" y="5414074"/>
            <a:ext cx="123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𝓕G</a:t>
            </a:r>
            <a:r>
              <a:rPr lang="en-US" sz="3200" baseline="-25000" dirty="0"/>
              <a:t>M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F44A31-89F8-39EA-7079-8E1743EE2BFE}"/>
              </a:ext>
            </a:extLst>
          </p:cNvPr>
          <p:cNvCxnSpPr>
            <a:cxnSpLocks/>
            <a:stCxn id="45" idx="3"/>
            <a:endCxn id="46" idx="1"/>
          </p:cNvCxnSpPr>
          <p:nvPr/>
        </p:nvCxnSpPr>
        <p:spPr>
          <a:xfrm>
            <a:off x="7536472" y="3921967"/>
            <a:ext cx="1356101" cy="21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350EAD-85A2-8274-B25B-93FD7B007D77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6963035" y="4214354"/>
            <a:ext cx="0" cy="12134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D61ABD-0DF7-B640-A76D-B6633B5C28CE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 flipV="1">
            <a:off x="7424829" y="5706462"/>
            <a:ext cx="1486123" cy="13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8A91C87-32E5-A346-9233-604A822C715E}"/>
              </a:ext>
            </a:extLst>
          </p:cNvPr>
          <p:cNvCxnSpPr>
            <a:cxnSpLocks/>
            <a:stCxn id="46" idx="2"/>
            <a:endCxn id="48" idx="0"/>
          </p:cNvCxnSpPr>
          <p:nvPr/>
        </p:nvCxnSpPr>
        <p:spPr>
          <a:xfrm flipH="1">
            <a:off x="9528721" y="4216543"/>
            <a:ext cx="723" cy="1197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5DA0C7-665D-61A3-DF29-CEC57E2D6C5B}"/>
                  </a:ext>
                </a:extLst>
              </p:cNvPr>
              <p:cNvSpPr txBox="1"/>
              <p:nvPr/>
            </p:nvSpPr>
            <p:spPr>
              <a:xfrm>
                <a:off x="7742817" y="5668724"/>
                <a:ext cx="4959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5DA0C7-665D-61A3-DF29-CEC57E2D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817" y="5668724"/>
                <a:ext cx="495946" cy="646331"/>
              </a:xfrm>
              <a:prstGeom prst="rect">
                <a:avLst/>
              </a:prstGeom>
              <a:blipFill>
                <a:blip r:embed="rId5"/>
                <a:stretch>
                  <a:fillRect l="-2750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251A3B-2BDE-C89E-A144-891063B32D2D}"/>
                  </a:ext>
                </a:extLst>
              </p:cNvPr>
              <p:cNvSpPr txBox="1"/>
              <p:nvPr/>
            </p:nvSpPr>
            <p:spPr>
              <a:xfrm>
                <a:off x="7919917" y="3233063"/>
                <a:ext cx="4959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𝜄</m:t>
                          </m:r>
                        </m:e>
                        <m:sub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𝑘𝑒𝑟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2251A3B-2BDE-C89E-A144-891063B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917" y="3233063"/>
                <a:ext cx="495946" cy="646331"/>
              </a:xfrm>
              <a:prstGeom prst="rect">
                <a:avLst/>
              </a:prstGeom>
              <a:blipFill>
                <a:blip r:embed="rId6"/>
                <a:stretch>
                  <a:fillRect l="-55000" r="-2500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CF0D-A3EF-ACB5-4814-968E05BA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need to dualize, then let’s dualize!</a:t>
            </a:r>
            <a:br>
              <a:rPr lang="en-US" dirty="0"/>
            </a:br>
            <a:r>
              <a:rPr lang="en-US" dirty="0" err="1"/>
              <a:t>Cohomology</a:t>
            </a:r>
            <a:r>
              <a:rPr lang="en-US" dirty="0"/>
              <a:t>, large computations, co-presentations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DEE5F-1497-D630-53E0-123CAB6E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work for an upcoming preprint (and paper), we found ourselves switching to </a:t>
            </a:r>
            <a:r>
              <a:rPr lang="en-US" dirty="0" err="1"/>
              <a:t>cohomology</a:t>
            </a:r>
            <a:r>
              <a:rPr lang="en-US" dirty="0"/>
              <a:t> to reduce computational load – and realized some things were easier to express after dualizing more consistently than before.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de Silva - Vejdemo-Johansson - Morozov (2009, 2010) on persistent </a:t>
            </a:r>
            <a:r>
              <a:rPr lang="en-US" dirty="0" err="1"/>
              <a:t>cohomology</a:t>
            </a:r>
            <a:r>
              <a:rPr lang="en-US" dirty="0"/>
              <a:t>, we argued for </a:t>
            </a:r>
            <a:r>
              <a:rPr lang="en-US" b="1" dirty="0"/>
              <a:t>reversing time</a:t>
            </a:r>
            <a:r>
              <a:rPr lang="en-US" dirty="0"/>
              <a:t> to get </a:t>
            </a:r>
            <a:r>
              <a:rPr lang="en-US" dirty="0" err="1"/>
              <a:t>projectively</a:t>
            </a:r>
            <a:r>
              <a:rPr lang="en-US" dirty="0"/>
              <a:t> presented </a:t>
            </a:r>
            <a:r>
              <a:rPr lang="en-US" dirty="0" err="1"/>
              <a:t>cohomology</a:t>
            </a:r>
            <a:r>
              <a:rPr lang="en-US" dirty="0"/>
              <a:t> modules.</a:t>
            </a:r>
          </a:p>
          <a:p>
            <a:pPr marL="0" indent="0">
              <a:buNone/>
            </a:pPr>
            <a:r>
              <a:rPr lang="en-US" dirty="0"/>
              <a:t>Today, instead, we will describe </a:t>
            </a:r>
            <a:r>
              <a:rPr lang="en-US" b="1" dirty="0"/>
              <a:t>injective co-presentations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37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FD32D-8BE0-6304-315B-A97CC8D2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Injective building blocks: cofree modules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B86A-41BB-B23D-66B4-AAE497BAC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39899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Following the recipe for a free module, we define a </a:t>
                </a:r>
                <a:r>
                  <a:rPr lang="en-US" b="1" dirty="0"/>
                  <a:t>cofree module</a:t>
                </a:r>
                <a:r>
                  <a:rPr lang="en-US" dirty="0"/>
                  <a:t> given by a graded set of generators to be the direct sum of interval modules (-∞,|a|] for generator set elements a in degree |a|. We will write ℐS for the cofree module on the generator set 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module M is </a:t>
                </a:r>
                <a:r>
                  <a:rPr lang="en-US" b="1" dirty="0" err="1"/>
                  <a:t>injectively</a:t>
                </a:r>
                <a:r>
                  <a:rPr lang="en-US" b="1" dirty="0"/>
                  <a:t> presented</a:t>
                </a:r>
                <a:r>
                  <a:rPr lang="en-US" dirty="0"/>
                  <a:t> or </a:t>
                </a:r>
                <a:r>
                  <a:rPr lang="en-US" b="1" dirty="0"/>
                  <a:t>co-presented</a:t>
                </a:r>
                <a:r>
                  <a:rPr lang="en-US" dirty="0"/>
                  <a:t> if it fits in a short exact sequence, as the kernel of a map from co-generators E to co-relations 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ℐ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B86A-41BB-B23D-66B4-AAE497BAC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3989995"/>
              </a:xfrm>
              <a:blipFill>
                <a:blip r:embed="rId2"/>
                <a:stretch>
                  <a:fillRect l="-896" t="-317" r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20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CCA9-5E63-2D3D-ECA9-F76264DD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Co-Presented Persistence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C1BCF-B145-1A30-8F3F-DE846EC7F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78711"/>
            <a:ext cx="9905999" cy="3177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To account for an ambient (co)chain complex, the same construction with a representative map can be used for co-presentations: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E27F6-9533-8AF4-542A-0A3DF08BA87D}"/>
              </a:ext>
            </a:extLst>
          </p:cNvPr>
          <p:cNvSpPr txBox="1"/>
          <p:nvPr/>
        </p:nvSpPr>
        <p:spPr>
          <a:xfrm>
            <a:off x="3194154" y="5334390"/>
            <a:ext cx="3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98B8A-6FEF-ED35-198D-12446232E4AC}"/>
              </a:ext>
            </a:extLst>
          </p:cNvPr>
          <p:cNvSpPr txBox="1"/>
          <p:nvPr/>
        </p:nvSpPr>
        <p:spPr>
          <a:xfrm>
            <a:off x="4366510" y="5334390"/>
            <a:ext cx="62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FB10E-C0D6-914D-0BC2-4B1B850A5BD1}"/>
              </a:ext>
            </a:extLst>
          </p:cNvPr>
          <p:cNvSpPr txBox="1"/>
          <p:nvPr/>
        </p:nvSpPr>
        <p:spPr>
          <a:xfrm>
            <a:off x="5676751" y="5334390"/>
            <a:ext cx="6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ℐE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3A3AA-ED77-115B-24A3-274B9F14F4EF}"/>
              </a:ext>
            </a:extLst>
          </p:cNvPr>
          <p:cNvSpPr txBox="1"/>
          <p:nvPr/>
        </p:nvSpPr>
        <p:spPr>
          <a:xfrm>
            <a:off x="7197152" y="5334390"/>
            <a:ext cx="48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ℐF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461B5-5641-720B-9A25-374D33ED10DC}"/>
              </a:ext>
            </a:extLst>
          </p:cNvPr>
          <p:cNvSpPr txBox="1"/>
          <p:nvPr/>
        </p:nvSpPr>
        <p:spPr>
          <a:xfrm>
            <a:off x="8369510" y="5334390"/>
            <a:ext cx="3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3C075-673C-A3FC-ECDD-D892C34B84E6}"/>
              </a:ext>
            </a:extLst>
          </p:cNvPr>
          <p:cNvSpPr txBox="1"/>
          <p:nvPr/>
        </p:nvSpPr>
        <p:spPr>
          <a:xfrm>
            <a:off x="5676751" y="6239482"/>
            <a:ext cx="6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*</a:t>
            </a:r>
            <a:r>
              <a:rPr lang="en-US" sz="2400" dirty="0"/>
              <a:t>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9BB97D-BA11-7B1A-B35A-3F501DFDA30D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535240" y="5565223"/>
            <a:ext cx="8312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30D63F-2E58-A7C9-AE87-13BD86EB15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994848" y="5565223"/>
            <a:ext cx="6819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06AE3E-469A-AF8A-7DCF-686F5297D59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365883" y="5565223"/>
            <a:ext cx="8312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D42110-D128-47AB-89B3-81A3EEDB733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680369" y="5565223"/>
            <a:ext cx="6891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271456-936A-B016-EB09-7A5680FB899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021317" y="5796055"/>
            <a:ext cx="0" cy="443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B2A0FC-22E7-B73A-4036-D910564CBA18}"/>
              </a:ext>
            </a:extLst>
          </p:cNvPr>
          <p:cNvSpPr txBox="1"/>
          <p:nvPr/>
        </p:nvSpPr>
        <p:spPr>
          <a:xfrm>
            <a:off x="6432322" y="5103557"/>
            <a:ext cx="56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π</a:t>
            </a:r>
            <a:r>
              <a:rPr lang="en-US" sz="2400" baseline="-25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133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D0CD-4626-90AE-F2D0-18BE05EF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714790" cy="1478570"/>
          </a:xfrm>
        </p:spPr>
        <p:txBody>
          <a:bodyPr>
            <a:normAutofit/>
          </a:bodyPr>
          <a:lstStyle/>
          <a:p>
            <a:r>
              <a:rPr lang="en-US" dirty="0"/>
              <a:t>Algebraic Operations with (Co)Freely Presented Modules</a:t>
            </a:r>
            <a:br>
              <a:rPr lang="en-US" dirty="0"/>
            </a:br>
            <a:r>
              <a:rPr lang="en-US" dirty="0"/>
              <a:t>Pushouts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6561238" cy="46085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Recall that a pushout completes the diagram to the right with universal choices for the maps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This is a co-kernel computation, but if X, Y, Z are co-free, so is PO, and the co-kernel computation can be done by reducing the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thus compute the quotient module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DD3C9-47EB-83CA-DDC5-400BCCE1C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6561238" cy="4608513"/>
              </a:xfrm>
              <a:blipFill>
                <a:blip r:embed="rId2"/>
                <a:stretch>
                  <a:fillRect l="-1351" t="-275" r="-1931" b="-19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A51C2B-F85F-15A4-2A31-CA36BFD17679}"/>
              </a:ext>
            </a:extLst>
          </p:cNvPr>
          <p:cNvSpPr txBox="1"/>
          <p:nvPr/>
        </p:nvSpPr>
        <p:spPr>
          <a:xfrm>
            <a:off x="7594170" y="2249487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ECD72-6F0D-ECA3-1A09-61810770CB9C}"/>
              </a:ext>
            </a:extLst>
          </p:cNvPr>
          <p:cNvSpPr txBox="1"/>
          <p:nvPr/>
        </p:nvSpPr>
        <p:spPr>
          <a:xfrm>
            <a:off x="9856923" y="2249487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87DA1-12AC-35F2-48CC-59315121D468}"/>
              </a:ext>
            </a:extLst>
          </p:cNvPr>
          <p:cNvSpPr txBox="1"/>
          <p:nvPr/>
        </p:nvSpPr>
        <p:spPr>
          <a:xfrm>
            <a:off x="7594170" y="4031793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11AD9-EC60-CC69-C243-3D7D12983235}"/>
              </a:ext>
            </a:extLst>
          </p:cNvPr>
          <p:cNvSpPr txBox="1"/>
          <p:nvPr/>
        </p:nvSpPr>
        <p:spPr>
          <a:xfrm>
            <a:off x="9856923" y="4031793"/>
            <a:ext cx="61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C97F18-06E2-6D30-E2F9-26D6A2FD89E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8214102" y="2541875"/>
            <a:ext cx="1642821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8F4FC9-4686-680A-3DC0-AD8E43E13A7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904136" y="2834262"/>
            <a:ext cx="0" cy="1197531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4F4E1B-61F0-7611-0DFB-B122AFCE089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8214102" y="4324181"/>
            <a:ext cx="164282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C8961C-69E9-56E6-737F-4D0CFA65773E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0166889" y="2834262"/>
            <a:ext cx="0" cy="119753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A8AA21-5600-4BB6-9438-EBD61EC58A60}"/>
              </a:ext>
            </a:extLst>
          </p:cNvPr>
          <p:cNvSpPr txBox="1"/>
          <p:nvPr/>
        </p:nvSpPr>
        <p:spPr>
          <a:xfrm>
            <a:off x="8679045" y="1996316"/>
            <a:ext cx="49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94657E-550F-5F8A-51DA-61F7272F2E2D}"/>
              </a:ext>
            </a:extLst>
          </p:cNvPr>
          <p:cNvSpPr txBox="1"/>
          <p:nvPr/>
        </p:nvSpPr>
        <p:spPr>
          <a:xfrm>
            <a:off x="7485675" y="2986661"/>
            <a:ext cx="49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8595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ACB9-E957-27FA-D82B-AE217FFA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trying to make the </a:t>
            </a:r>
            <a:br>
              <a:rPr lang="en-US" dirty="0"/>
            </a:br>
            <a:r>
              <a:rPr lang="en-US" dirty="0"/>
              <a:t>Mayer-</a:t>
            </a:r>
            <a:r>
              <a:rPr lang="en-US" dirty="0" err="1"/>
              <a:t>Vietoris</a:t>
            </a:r>
            <a:r>
              <a:rPr lang="en-US" dirty="0"/>
              <a:t> Spectral Sequence performant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288A30-B5EC-38F7-9172-4FAF012A5F52}"/>
              </a:ext>
            </a:extLst>
          </p:cNvPr>
          <p:cNvSpPr/>
          <p:nvPr/>
        </p:nvSpPr>
        <p:spPr>
          <a:xfrm>
            <a:off x="3792472" y="3035266"/>
            <a:ext cx="1439055" cy="1439055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Columns 2 to ∞ of the M-V Spectral Sequence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A65E0-06AF-3E7F-9B80-5736DE22B4A9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1940276" y="3110218"/>
            <a:ext cx="1852196" cy="644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83798-F66E-4B8B-1F45-34936734724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090178" y="3290100"/>
            <a:ext cx="1702294" cy="464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18E9C-5C2B-66C4-7742-A2B925354C37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300041" y="3514953"/>
            <a:ext cx="1492431" cy="239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84C187-177C-EABC-1FC2-DE691A7A244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2494914" y="3754794"/>
            <a:ext cx="12975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45B2C-4062-0636-6124-3BB1146D20C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704777" y="3754794"/>
            <a:ext cx="1087695" cy="224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/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/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/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/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/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/>
              <p:nvPr/>
            </p:nvSpPr>
            <p:spPr>
              <a:xfrm>
                <a:off x="5499280" y="2097088"/>
                <a:ext cx="663582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Key requirements:</a:t>
                </a:r>
              </a:p>
              <a:p>
                <a:r>
                  <a:rPr lang="en-US" sz="2000" dirty="0"/>
                  <a:t>Avoid computing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if at all possible.</a:t>
                </a:r>
              </a:p>
              <a:p>
                <a:r>
                  <a:rPr lang="en-US" sz="2000" dirty="0"/>
                  <a:t>If we have to work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make it very simple.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80" y="2097088"/>
                <a:ext cx="6635826" cy="1015663"/>
              </a:xfrm>
              <a:prstGeom prst="rect">
                <a:avLst/>
              </a:prstGeom>
              <a:blipFill>
                <a:blip r:embed="rId7"/>
                <a:stretch>
                  <a:fillRect l="-763" t="-370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38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B9554-5069-D3E1-2AFE-20199D58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Operations</a:t>
            </a:r>
            <a:br>
              <a:rPr lang="en-US" dirty="0"/>
            </a:br>
            <a:r>
              <a:rPr lang="en-US" dirty="0"/>
              <a:t>Everything All At Once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5A652-D562-5A1D-1F75-1CCA5E016D58}"/>
              </a:ext>
            </a:extLst>
          </p:cNvPr>
          <p:cNvSpPr txBox="1"/>
          <p:nvPr/>
        </p:nvSpPr>
        <p:spPr>
          <a:xfrm>
            <a:off x="4074022" y="2050593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8D2A0-56CC-C52D-ECBC-BAA4E6FB799B}"/>
              </a:ext>
            </a:extLst>
          </p:cNvPr>
          <p:cNvSpPr txBox="1"/>
          <p:nvPr/>
        </p:nvSpPr>
        <p:spPr>
          <a:xfrm>
            <a:off x="8505097" y="2047661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37771-9599-B825-ED45-6EBD6FA41C12}"/>
              </a:ext>
            </a:extLst>
          </p:cNvPr>
          <p:cNvSpPr txBox="1"/>
          <p:nvPr/>
        </p:nvSpPr>
        <p:spPr>
          <a:xfrm>
            <a:off x="2105736" y="2670525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Direct Sum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F7AC5-047C-EE5C-293E-306A5AAEA5C6}"/>
              </a:ext>
            </a:extLst>
          </p:cNvPr>
          <p:cNvSpPr txBox="1"/>
          <p:nvPr/>
        </p:nvSpPr>
        <p:spPr>
          <a:xfrm>
            <a:off x="2105736" y="3277477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C3BBD-8885-39C0-EB95-B8D2662757CB}"/>
              </a:ext>
            </a:extLst>
          </p:cNvPr>
          <p:cNvSpPr txBox="1"/>
          <p:nvPr/>
        </p:nvSpPr>
        <p:spPr>
          <a:xfrm>
            <a:off x="2105736" y="4316278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Kernel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FB1EC-D3EA-99C3-CC1A-AC22B8133F35}"/>
              </a:ext>
            </a:extLst>
          </p:cNvPr>
          <p:cNvSpPr txBox="1"/>
          <p:nvPr/>
        </p:nvSpPr>
        <p:spPr>
          <a:xfrm>
            <a:off x="2071231" y="5817213"/>
            <a:ext cx="172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Cokernel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1E9480-FDEB-D67C-F2DA-3934051C33EC}"/>
                  </a:ext>
                </a:extLst>
              </p:cNvPr>
              <p:cNvSpPr txBox="1"/>
              <p:nvPr/>
            </p:nvSpPr>
            <p:spPr>
              <a:xfrm>
                <a:off x="3826047" y="2564157"/>
                <a:ext cx="1565329" cy="605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1E9480-FDEB-D67C-F2DA-3934051C3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47" y="2564157"/>
                <a:ext cx="1565329" cy="6053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50F1-E86C-A79F-1B18-D5A59CAE7B09}"/>
                  </a:ext>
                </a:extLst>
              </p:cNvPr>
              <p:cNvSpPr txBox="1"/>
              <p:nvPr/>
            </p:nvSpPr>
            <p:spPr>
              <a:xfrm>
                <a:off x="8320556" y="2564157"/>
                <a:ext cx="1565329" cy="62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50F1-E86C-A79F-1B18-D5A59CAE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56" y="2564157"/>
                <a:ext cx="1565329" cy="629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13519-C2D8-CC1C-F724-C1D752D70BE4}"/>
                  </a:ext>
                </a:extLst>
              </p:cNvPr>
              <p:cNvSpPr txBox="1"/>
              <p:nvPr/>
            </p:nvSpPr>
            <p:spPr>
              <a:xfrm>
                <a:off x="3826047" y="3258933"/>
                <a:ext cx="1565329" cy="850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E13519-C2D8-CC1C-F724-C1D752D70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47" y="3258933"/>
                <a:ext cx="1565329" cy="850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F077E2-175A-6AC8-D189-83ADB37FCD88}"/>
                  </a:ext>
                </a:extLst>
              </p:cNvPr>
              <p:cNvSpPr txBox="1"/>
              <p:nvPr/>
            </p:nvSpPr>
            <p:spPr>
              <a:xfrm>
                <a:off x="8320556" y="3305428"/>
                <a:ext cx="1565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F077E2-175A-6AC8-D189-83ADB37FC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556" y="3305428"/>
                <a:ext cx="15653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60241-0B8C-3E8F-0C06-40A79AB2C24F}"/>
                  </a:ext>
                </a:extLst>
              </p:cNvPr>
              <p:cNvSpPr txBox="1"/>
              <p:nvPr/>
            </p:nvSpPr>
            <p:spPr>
              <a:xfrm>
                <a:off x="8243064" y="4215076"/>
                <a:ext cx="1565329" cy="5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960241-0B8C-3E8F-0C06-40A79AB2C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064" y="4215076"/>
                <a:ext cx="1565329" cy="5977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D3332-6BCF-03BF-4F15-1C55B6E55DB7}"/>
                  </a:ext>
                </a:extLst>
              </p:cNvPr>
              <p:cNvSpPr txBox="1"/>
              <p:nvPr/>
            </p:nvSpPr>
            <p:spPr>
              <a:xfrm>
                <a:off x="3791541" y="5863379"/>
                <a:ext cx="1565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𝜄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9D3332-6BCF-03BF-4F15-1C55B6E55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41" y="5863379"/>
                <a:ext cx="15653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2F7B2-028E-23B2-8995-8E5C01A1EACE}"/>
              </a:ext>
            </a:extLst>
          </p:cNvPr>
          <p:cNvGrpSpPr/>
          <p:nvPr/>
        </p:nvGrpSpPr>
        <p:grpSpPr>
          <a:xfrm>
            <a:off x="3484074" y="4156731"/>
            <a:ext cx="1907301" cy="1060424"/>
            <a:chOff x="5844422" y="500971"/>
            <a:chExt cx="1907301" cy="10604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02B148-25C4-254E-A1F4-3C8987048D3E}"/>
                </a:ext>
              </a:extLst>
            </p:cNvPr>
            <p:cNvSpPr txBox="1"/>
            <p:nvPr/>
          </p:nvSpPr>
          <p:spPr>
            <a:xfrm>
              <a:off x="5844422" y="500971"/>
              <a:ext cx="746407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</a:t>
              </a:r>
              <a:r>
                <a:rPr lang="en-US" dirty="0" err="1"/>
                <a:t>G</a:t>
              </a:r>
              <a:r>
                <a:rPr lang="en-US" baseline="-25000" dirty="0" err="1"/>
                <a:t>ker</a:t>
              </a:r>
              <a:endParaRPr lang="en-US" baseline="-25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3EEDFC-7E05-27CA-74E1-61C315B5860F}"/>
                </a:ext>
              </a:extLst>
            </p:cNvPr>
            <p:cNvSpPr txBox="1"/>
            <p:nvPr/>
          </p:nvSpPr>
          <p:spPr>
            <a:xfrm>
              <a:off x="6922749" y="500971"/>
              <a:ext cx="828974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𝓕G</a:t>
              </a:r>
              <a:r>
                <a:rPr lang="en-US" baseline="-25000" dirty="0"/>
                <a:t>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6DD16D-295C-E63C-6AD6-55710765C062}"/>
                </a:ext>
              </a:extLst>
            </p:cNvPr>
            <p:cNvSpPr txBox="1"/>
            <p:nvPr/>
          </p:nvSpPr>
          <p:spPr>
            <a:xfrm>
              <a:off x="5917081" y="1237619"/>
              <a:ext cx="601088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𝓕R</a:t>
              </a:r>
              <a:r>
                <a:rPr lang="en-US" baseline="-25000" dirty="0"/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941D-F110-ABDB-65F6-4A37791BAC5A}"/>
                </a:ext>
              </a:extLst>
            </p:cNvPr>
            <p:cNvSpPr txBox="1"/>
            <p:nvPr/>
          </p:nvSpPr>
          <p:spPr>
            <a:xfrm>
              <a:off x="6935181" y="1237619"/>
              <a:ext cx="804110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𝓕G</a:t>
              </a:r>
              <a:r>
                <a:rPr lang="en-US" baseline="-25000" dirty="0"/>
                <a:t>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6F8DCFD-4920-3064-8E00-2C72BB51C629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6590829" y="621155"/>
              <a:ext cx="331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E9AFDC-20DD-3FD3-A1F1-A17849511B67}"/>
                </a:ext>
              </a:extLst>
            </p:cNvPr>
            <p:cNvCxnSpPr>
              <a:cxnSpLocks/>
              <a:stCxn id="15" idx="2"/>
              <a:endCxn id="17" idx="0"/>
            </p:cNvCxnSpPr>
            <p:nvPr/>
          </p:nvCxnSpPr>
          <p:spPr>
            <a:xfrm flipH="1">
              <a:off x="6217625" y="741339"/>
              <a:ext cx="1" cy="49628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189AC9-CFB6-9A5F-A8B9-3B5ED570611B}"/>
                </a:ext>
              </a:extLst>
            </p:cNvPr>
            <p:cNvCxnSpPr>
              <a:cxnSpLocks/>
              <a:stCxn id="17" idx="3"/>
              <a:endCxn id="18" idx="1"/>
            </p:cNvCxnSpPr>
            <p:nvPr/>
          </p:nvCxnSpPr>
          <p:spPr>
            <a:xfrm>
              <a:off x="6518169" y="1357803"/>
              <a:ext cx="4170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84968B7-2BB2-86E2-0B8E-9F218F9A3732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>
              <a:off x="7337236" y="741339"/>
              <a:ext cx="0" cy="4962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A0CE4F-6ED8-0A5A-08F4-1DD9B232D8E9}"/>
                    </a:ext>
                  </a:extLst>
                </p:cNvPr>
                <p:cNvSpPr txBox="1"/>
                <p:nvPr/>
              </p:nvSpPr>
              <p:spPr>
                <a:xfrm>
                  <a:off x="7362452" y="787535"/>
                  <a:ext cx="322771" cy="26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A0CE4F-6ED8-0A5A-08F4-1DD9B232D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452" y="787535"/>
                  <a:ext cx="322771" cy="260399"/>
                </a:xfrm>
                <a:prstGeom prst="rect">
                  <a:avLst/>
                </a:prstGeom>
                <a:blipFill>
                  <a:blip r:embed="rId8"/>
                  <a:stretch>
                    <a:fillRect l="-23077" b="-6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02E189-25EF-3E59-BD3B-FDE0B32FEABE}"/>
                    </a:ext>
                  </a:extLst>
                </p:cNvPr>
                <p:cNvSpPr txBox="1"/>
                <p:nvPr/>
              </p:nvSpPr>
              <p:spPr>
                <a:xfrm>
                  <a:off x="6603481" y="1300996"/>
                  <a:ext cx="322771" cy="26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02E189-25EF-3E59-BD3B-FDE0B32FE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3481" y="1300996"/>
                  <a:ext cx="322771" cy="260399"/>
                </a:xfrm>
                <a:prstGeom prst="rect">
                  <a:avLst/>
                </a:prstGeom>
                <a:blipFill>
                  <a:blip r:embed="rId9"/>
                  <a:stretch>
                    <a:fillRect l="-15385" b="-5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87A86D4-705A-B8C7-E07C-BE71C91FE065}"/>
              </a:ext>
            </a:extLst>
          </p:cNvPr>
          <p:cNvGrpSpPr/>
          <p:nvPr/>
        </p:nvGrpSpPr>
        <p:grpSpPr>
          <a:xfrm>
            <a:off x="5344523" y="4184417"/>
            <a:ext cx="1932799" cy="987744"/>
            <a:chOff x="8757194" y="500258"/>
            <a:chExt cx="1932799" cy="9877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2C53F9-DCE6-57BB-C04E-1DA144021809}"/>
                </a:ext>
              </a:extLst>
            </p:cNvPr>
            <p:cNvSpPr txBox="1"/>
            <p:nvPr/>
          </p:nvSpPr>
          <p:spPr>
            <a:xfrm>
              <a:off x="8757194" y="500258"/>
              <a:ext cx="746407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</a:t>
              </a:r>
              <a:r>
                <a:rPr lang="en-US" dirty="0" err="1"/>
                <a:t>R</a:t>
              </a:r>
              <a:r>
                <a:rPr lang="en-US" baseline="-25000" dirty="0" err="1"/>
                <a:t>ker</a:t>
              </a:r>
              <a:endParaRPr lang="en-US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94C6CC-2730-C047-C249-FBDAE7E6ED62}"/>
                </a:ext>
              </a:extLst>
            </p:cNvPr>
            <p:cNvSpPr txBox="1"/>
            <p:nvPr/>
          </p:nvSpPr>
          <p:spPr>
            <a:xfrm>
              <a:off x="9861019" y="500258"/>
              <a:ext cx="828974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</a:t>
              </a:r>
              <a:r>
                <a:rPr lang="en-US" dirty="0" err="1"/>
                <a:t>G</a:t>
              </a:r>
              <a:r>
                <a:rPr lang="en-US" baseline="-25000" dirty="0" err="1"/>
                <a:t>ker</a:t>
              </a:r>
              <a:endParaRPr lang="en-US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610E82-9B7F-A85A-D5D5-C916D667CA0A}"/>
                </a:ext>
              </a:extLst>
            </p:cNvPr>
            <p:cNvSpPr txBox="1"/>
            <p:nvPr/>
          </p:nvSpPr>
          <p:spPr>
            <a:xfrm>
              <a:off x="8829853" y="1163798"/>
              <a:ext cx="601088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𝓕R</a:t>
              </a:r>
              <a:r>
                <a:rPr lang="en-US" baseline="-25000" dirty="0"/>
                <a:t>M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C5151D-286E-83A5-E576-D7ED9CA156C2}"/>
                </a:ext>
              </a:extLst>
            </p:cNvPr>
            <p:cNvSpPr txBox="1"/>
            <p:nvPr/>
          </p:nvSpPr>
          <p:spPr>
            <a:xfrm>
              <a:off x="9873451" y="1163798"/>
              <a:ext cx="804110" cy="240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𝓕G</a:t>
              </a:r>
              <a:r>
                <a:rPr lang="en-US" baseline="-25000" dirty="0"/>
                <a:t>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FA6AD10-9FA4-F5E3-89DE-90BEFA011905}"/>
                </a:ext>
              </a:extLst>
            </p:cNvPr>
            <p:cNvCxnSpPr>
              <a:cxnSpLocks/>
              <a:stCxn id="25" idx="3"/>
              <a:endCxn id="26" idx="1"/>
            </p:cNvCxnSpPr>
            <p:nvPr/>
          </p:nvCxnSpPr>
          <p:spPr>
            <a:xfrm>
              <a:off x="9503601" y="620442"/>
              <a:ext cx="3574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8CB8C29-B7CA-0D0F-0F72-785055FF73C3}"/>
                </a:ext>
              </a:extLst>
            </p:cNvPr>
            <p:cNvCxnSpPr>
              <a:cxnSpLocks/>
              <a:stCxn id="25" idx="2"/>
              <a:endCxn id="27" idx="0"/>
            </p:cNvCxnSpPr>
            <p:nvPr/>
          </p:nvCxnSpPr>
          <p:spPr>
            <a:xfrm flipH="1">
              <a:off x="9130397" y="740626"/>
              <a:ext cx="1" cy="42317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01E444B-9FAF-9814-6163-226A41C2F637}"/>
                </a:ext>
              </a:extLst>
            </p:cNvPr>
            <p:cNvCxnSpPr>
              <a:cxnSpLocks/>
              <a:stCxn id="27" idx="3"/>
              <a:endCxn id="28" idx="1"/>
            </p:cNvCxnSpPr>
            <p:nvPr/>
          </p:nvCxnSpPr>
          <p:spPr>
            <a:xfrm>
              <a:off x="9430941" y="1283982"/>
              <a:ext cx="4425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61EA154-15C7-524A-F52B-31C1C462BF32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>
            <a:xfrm>
              <a:off x="10275506" y="740626"/>
              <a:ext cx="0" cy="4231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934BF7C-FA07-7B78-7B52-CBE15F07DA8E}"/>
                    </a:ext>
                  </a:extLst>
                </p:cNvPr>
                <p:cNvSpPr txBox="1"/>
                <p:nvPr/>
              </p:nvSpPr>
              <p:spPr>
                <a:xfrm>
                  <a:off x="9530452" y="1227603"/>
                  <a:ext cx="322771" cy="26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𝜄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934BF7C-FA07-7B78-7B52-CBE15F07D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0452" y="1227603"/>
                  <a:ext cx="322771" cy="260399"/>
                </a:xfrm>
                <a:prstGeom prst="rect">
                  <a:avLst/>
                </a:prstGeom>
                <a:blipFill>
                  <a:blip r:embed="rId10"/>
                  <a:stretch>
                    <a:fillRect l="-14815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F83C0A5-4B3A-5D68-A26E-60AC73C4E3CE}"/>
              </a:ext>
            </a:extLst>
          </p:cNvPr>
          <p:cNvGrpSpPr/>
          <p:nvPr/>
        </p:nvGrpSpPr>
        <p:grpSpPr>
          <a:xfrm>
            <a:off x="7270840" y="5378887"/>
            <a:ext cx="1907301" cy="1338316"/>
            <a:chOff x="5844422" y="268635"/>
            <a:chExt cx="1907301" cy="13383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EF4205-5008-4576-F2D8-C5D771C0C4BE}"/>
                </a:ext>
              </a:extLst>
            </p:cNvPr>
            <p:cNvSpPr txBox="1"/>
            <p:nvPr/>
          </p:nvSpPr>
          <p:spPr>
            <a:xfrm>
              <a:off x="5844422" y="500971"/>
              <a:ext cx="746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ℐE</a:t>
              </a:r>
              <a:r>
                <a:rPr lang="en-US" baseline="-25000" dirty="0"/>
                <a:t>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309F96B-BAB3-C846-B40A-11BD29A3584A}"/>
                </a:ext>
              </a:extLst>
            </p:cNvPr>
            <p:cNvSpPr txBox="1"/>
            <p:nvPr/>
          </p:nvSpPr>
          <p:spPr>
            <a:xfrm>
              <a:off x="6922749" y="500971"/>
              <a:ext cx="828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ℐF</a:t>
              </a:r>
              <a:r>
                <a:rPr lang="en-US" baseline="-25000" dirty="0"/>
                <a:t>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CDE8AD0-B4C2-0AC8-206A-C16D7F5543A6}"/>
                </a:ext>
              </a:extLst>
            </p:cNvPr>
            <p:cNvSpPr txBox="1"/>
            <p:nvPr/>
          </p:nvSpPr>
          <p:spPr>
            <a:xfrm>
              <a:off x="5917081" y="1237619"/>
              <a:ext cx="601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ℐE</a:t>
              </a:r>
              <a:r>
                <a:rPr lang="en-US" baseline="-25000" dirty="0"/>
                <a:t>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73B4E8C-F7AF-4D7C-4ADF-B89F643F1971}"/>
                </a:ext>
              </a:extLst>
            </p:cNvPr>
            <p:cNvSpPr txBox="1"/>
            <p:nvPr/>
          </p:nvSpPr>
          <p:spPr>
            <a:xfrm>
              <a:off x="6935181" y="1237619"/>
              <a:ext cx="8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ℐE</a:t>
              </a:r>
              <a:r>
                <a:rPr lang="en-US" baseline="-25000" dirty="0" err="1"/>
                <a:t>coker</a:t>
              </a:r>
              <a:endParaRPr lang="en-US" baseline="-2500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784F50D-B757-5A83-BC78-F9E0AD6EA442}"/>
                </a:ext>
              </a:extLst>
            </p:cNvPr>
            <p:cNvCxnSpPr>
              <a:cxnSpLocks/>
              <a:stCxn id="50" idx="3"/>
              <a:endCxn id="51" idx="1"/>
            </p:cNvCxnSpPr>
            <p:nvPr/>
          </p:nvCxnSpPr>
          <p:spPr>
            <a:xfrm>
              <a:off x="6590829" y="685637"/>
              <a:ext cx="331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16184E9-ED68-2B4D-1DA2-9ACCC0DC83E9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 flipH="1">
              <a:off x="6217625" y="870303"/>
              <a:ext cx="1" cy="3673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8CFE691-6F01-AC82-FE75-8E9AC5E85F84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6518169" y="1422285"/>
              <a:ext cx="4170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A4A72C-0A04-2497-F388-19994DC6DBE2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>
              <a:off x="7337236" y="870303"/>
              <a:ext cx="0" cy="3673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F5F00-A287-F410-6E2E-4A039DC9FD80}"/>
                    </a:ext>
                  </a:extLst>
                </p:cNvPr>
                <p:cNvSpPr txBox="1"/>
                <p:nvPr/>
              </p:nvSpPr>
              <p:spPr>
                <a:xfrm>
                  <a:off x="5894854" y="789633"/>
                  <a:ext cx="322771" cy="26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A5F5F00-A287-F410-6E2E-4A039DC9F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854" y="789633"/>
                  <a:ext cx="322771" cy="260399"/>
                </a:xfrm>
                <a:prstGeom prst="rect">
                  <a:avLst/>
                </a:prstGeom>
                <a:blipFill>
                  <a:blip r:embed="rId11"/>
                  <a:stretch>
                    <a:fillRect l="-19231" b="-6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23631EA-408D-F114-1E62-18E299321575}"/>
                    </a:ext>
                  </a:extLst>
                </p:cNvPr>
                <p:cNvSpPr txBox="1"/>
                <p:nvPr/>
              </p:nvSpPr>
              <p:spPr>
                <a:xfrm>
                  <a:off x="6647898" y="268635"/>
                  <a:ext cx="3227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23631EA-408D-F114-1E62-18E299321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898" y="268635"/>
                  <a:ext cx="322771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36000" r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20B14C-1471-3B57-05AC-3FB0D5D9019E}"/>
              </a:ext>
            </a:extLst>
          </p:cNvPr>
          <p:cNvGrpSpPr/>
          <p:nvPr/>
        </p:nvGrpSpPr>
        <p:grpSpPr>
          <a:xfrm>
            <a:off x="9269684" y="5378887"/>
            <a:ext cx="1907301" cy="1338316"/>
            <a:chOff x="5844422" y="268635"/>
            <a:chExt cx="1907301" cy="133831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87927FE-8EA9-339C-2567-99F412370A42}"/>
                </a:ext>
              </a:extLst>
            </p:cNvPr>
            <p:cNvSpPr txBox="1"/>
            <p:nvPr/>
          </p:nvSpPr>
          <p:spPr>
            <a:xfrm>
              <a:off x="5844422" y="500971"/>
              <a:ext cx="746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ℐE</a:t>
              </a:r>
              <a:r>
                <a:rPr lang="en-US" baseline="-25000" dirty="0"/>
                <a:t>N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4E47C8-1DC9-1C80-3582-E2C9A2655325}"/>
                </a:ext>
              </a:extLst>
            </p:cNvPr>
            <p:cNvSpPr txBox="1"/>
            <p:nvPr/>
          </p:nvSpPr>
          <p:spPr>
            <a:xfrm>
              <a:off x="6922749" y="500971"/>
              <a:ext cx="828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ℐF</a:t>
              </a:r>
              <a:r>
                <a:rPr lang="en-US" baseline="-25000" dirty="0"/>
                <a:t>N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D44DA30-BA6E-E162-048D-9906D3248B06}"/>
                </a:ext>
              </a:extLst>
            </p:cNvPr>
            <p:cNvSpPr txBox="1"/>
            <p:nvPr/>
          </p:nvSpPr>
          <p:spPr>
            <a:xfrm>
              <a:off x="5852232" y="1237619"/>
              <a:ext cx="730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ℐE</a:t>
              </a:r>
              <a:r>
                <a:rPr lang="en-US" baseline="-25000" dirty="0" err="1"/>
                <a:t>coker</a:t>
              </a:r>
              <a:endParaRPr lang="en-US" baseline="-250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07F7DF9-7885-976A-C6A0-125DA6871FB6}"/>
                </a:ext>
              </a:extLst>
            </p:cNvPr>
            <p:cNvSpPr txBox="1"/>
            <p:nvPr/>
          </p:nvSpPr>
          <p:spPr>
            <a:xfrm>
              <a:off x="6935181" y="1237619"/>
              <a:ext cx="80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ℐF</a:t>
              </a:r>
              <a:r>
                <a:rPr lang="en-US" baseline="-25000" dirty="0" err="1"/>
                <a:t>coker</a:t>
              </a:r>
              <a:endParaRPr lang="en-US" baseline="-25000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0CD9885-2A9D-31FA-5BC2-5298931B9E2C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>
              <a:off x="6590829" y="685637"/>
              <a:ext cx="331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F733BFE5-E040-FCA9-499C-4CD026E72CEF}"/>
                </a:ext>
              </a:extLst>
            </p:cNvPr>
            <p:cNvCxnSpPr>
              <a:cxnSpLocks/>
              <a:stCxn id="71" idx="2"/>
              <a:endCxn id="73" idx="0"/>
            </p:cNvCxnSpPr>
            <p:nvPr/>
          </p:nvCxnSpPr>
          <p:spPr>
            <a:xfrm flipH="1">
              <a:off x="6217625" y="870303"/>
              <a:ext cx="1" cy="3673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8B16F18-5AF8-C876-17B4-17CE79B37349}"/>
                </a:ext>
              </a:extLst>
            </p:cNvPr>
            <p:cNvCxnSpPr>
              <a:cxnSpLocks/>
              <a:stCxn id="73" idx="3"/>
              <a:endCxn id="74" idx="1"/>
            </p:cNvCxnSpPr>
            <p:nvPr/>
          </p:nvCxnSpPr>
          <p:spPr>
            <a:xfrm>
              <a:off x="6583017" y="1422285"/>
              <a:ext cx="3521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E924D2C-F74B-84A9-D3A1-7ED4DE7B8905}"/>
                </a:ext>
              </a:extLst>
            </p:cNvPr>
            <p:cNvCxnSpPr>
              <a:cxnSpLocks/>
              <a:stCxn id="72" idx="2"/>
              <a:endCxn id="74" idx="0"/>
            </p:cNvCxnSpPr>
            <p:nvPr/>
          </p:nvCxnSpPr>
          <p:spPr>
            <a:xfrm>
              <a:off x="7337236" y="870303"/>
              <a:ext cx="0" cy="36731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91AB8F0-7099-67F8-A210-6AF13F528B7B}"/>
                    </a:ext>
                  </a:extLst>
                </p:cNvPr>
                <p:cNvSpPr txBox="1"/>
                <p:nvPr/>
              </p:nvSpPr>
              <p:spPr>
                <a:xfrm>
                  <a:off x="5894854" y="789633"/>
                  <a:ext cx="322771" cy="2603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91AB8F0-7099-67F8-A210-6AF13F528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854" y="789633"/>
                  <a:ext cx="322771" cy="260399"/>
                </a:xfrm>
                <a:prstGeom prst="rect">
                  <a:avLst/>
                </a:prstGeom>
                <a:blipFill>
                  <a:blip r:embed="rId13"/>
                  <a:stretch>
                    <a:fillRect l="-18519" b="-6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26099D9-9D93-BD89-599F-4D102E81D7B3}"/>
                    </a:ext>
                  </a:extLst>
                </p:cNvPr>
                <p:cNvSpPr txBox="1"/>
                <p:nvPr/>
              </p:nvSpPr>
              <p:spPr>
                <a:xfrm>
                  <a:off x="6647898" y="268635"/>
                  <a:ext cx="3227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26099D9-9D93-BD89-599F-4D102E81D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898" y="268635"/>
                  <a:ext cx="322771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5376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99D60-D920-243D-3A46-90D5EAC5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Transferring between </a:t>
            </a:r>
            <a:br>
              <a:rPr lang="en-US" dirty="0"/>
            </a:br>
            <a:r>
              <a:rPr lang="en-US" dirty="0"/>
              <a:t>Presentations and Co-Presentations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C519-4706-2F63-6264-89395B76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9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go between representations: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Split (co)generators into finite and infinite supported interval modules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Pair finite interval module generators with their corresponding (co)relation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Introduce new (co)generators at ±∞, paired with the (co)generators that were not paired</a:t>
            </a:r>
          </a:p>
          <a:p>
            <a:pPr marL="0" indent="0">
              <a:buNone/>
            </a:pPr>
            <a:r>
              <a:rPr lang="en-US" dirty="0"/>
              <a:t>Passing through this construction twice gives isomorphic </a:t>
            </a:r>
            <a:r>
              <a:rPr lang="en-US" b="1" dirty="0"/>
              <a:t>modules</a:t>
            </a:r>
            <a:r>
              <a:rPr lang="en-US" dirty="0"/>
              <a:t> but not isomorphic </a:t>
            </a:r>
            <a:r>
              <a:rPr lang="en-US" b="1" dirty="0"/>
              <a:t>presentations</a:t>
            </a:r>
            <a:r>
              <a:rPr lang="en-US" dirty="0"/>
              <a:t>, since anything with an infinite lifetime gets a </a:t>
            </a:r>
            <a:r>
              <a:rPr lang="en-US" i="1" dirty="0"/>
              <a:t>virtual</a:t>
            </a:r>
            <a:r>
              <a:rPr lang="en-US" dirty="0"/>
              <a:t> endpoint at infinity before dualizing.</a:t>
            </a:r>
          </a:p>
        </p:txBody>
      </p:sp>
    </p:spTree>
    <p:extLst>
      <p:ext uri="{BB962C8B-B14F-4D97-AF65-F5344CB8AC3E}">
        <p14:creationId xmlns:p14="http://schemas.microsoft.com/office/powerpoint/2010/main" val="224862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5B5F-5FA7-5707-8D9A-2A398923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1C19-C4F2-2216-0FCD-9F5B73FF6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Coming soon to a preprint server near you:</a:t>
            </a:r>
          </a:p>
          <a:p>
            <a:r>
              <a:rPr lang="en-US" dirty="0"/>
              <a:t>All these constructions, with examples.</a:t>
            </a:r>
          </a:p>
          <a:p>
            <a:r>
              <a:rPr lang="en-US" dirty="0"/>
              <a:t>Asymptotic complexity for all the algebraic operations.</a:t>
            </a:r>
          </a:p>
          <a:p>
            <a:r>
              <a:rPr lang="en-US" dirty="0"/>
              <a:t>The Mayer-</a:t>
            </a:r>
            <a:r>
              <a:rPr lang="en-US" dirty="0" err="1"/>
              <a:t>Vietoris</a:t>
            </a:r>
            <a:r>
              <a:rPr lang="en-US" dirty="0"/>
              <a:t> Spectral Sequence in </a:t>
            </a:r>
            <a:r>
              <a:rPr lang="en-US" dirty="0" err="1"/>
              <a:t>cohomology</a:t>
            </a:r>
            <a:r>
              <a:rPr lang="en-US" dirty="0"/>
              <a:t>, performant for parallelizing computations, and conditions for how to ensure performance.</a:t>
            </a:r>
          </a:p>
        </p:txBody>
      </p:sp>
    </p:spTree>
    <p:extLst>
      <p:ext uri="{BB962C8B-B14F-4D97-AF65-F5344CB8AC3E}">
        <p14:creationId xmlns:p14="http://schemas.microsoft.com/office/powerpoint/2010/main" val="358345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ACB9-E957-27FA-D82B-AE217FFA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trying to make the </a:t>
            </a:r>
            <a:br>
              <a:rPr lang="en-US" dirty="0"/>
            </a:br>
            <a:r>
              <a:rPr lang="en-US" dirty="0"/>
              <a:t>Mayer-</a:t>
            </a:r>
            <a:r>
              <a:rPr lang="en-US" dirty="0" err="1"/>
              <a:t>Vietoris</a:t>
            </a:r>
            <a:r>
              <a:rPr lang="en-US" dirty="0"/>
              <a:t> Spectral Sequence performant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288A30-B5EC-38F7-9172-4FAF012A5F52}"/>
              </a:ext>
            </a:extLst>
          </p:cNvPr>
          <p:cNvSpPr/>
          <p:nvPr/>
        </p:nvSpPr>
        <p:spPr>
          <a:xfrm>
            <a:off x="3792472" y="3035266"/>
            <a:ext cx="1439055" cy="1439055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Columns 2 to ∞ of the M-V Spectral Sequence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A65E0-06AF-3E7F-9B80-5736DE22B4A9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1940276" y="3110218"/>
            <a:ext cx="1852196" cy="644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83798-F66E-4B8B-1F45-34936734724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090178" y="3290100"/>
            <a:ext cx="1702294" cy="464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18E9C-5C2B-66C4-7742-A2B925354C37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300041" y="3514953"/>
            <a:ext cx="1492431" cy="239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84C187-177C-EABC-1FC2-DE691A7A244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2494914" y="3754794"/>
            <a:ext cx="12975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45B2C-4062-0636-6124-3BB1146D20C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704777" y="3754794"/>
            <a:ext cx="1087695" cy="224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/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/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/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/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/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/>
              <p:nvPr/>
            </p:nvSpPr>
            <p:spPr>
              <a:xfrm>
                <a:off x="5499280" y="2097088"/>
                <a:ext cx="66358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Key requirements:</a:t>
                </a:r>
              </a:p>
              <a:p>
                <a:r>
                  <a:rPr lang="en-US" sz="2000" dirty="0"/>
                  <a:t>Avoid computing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if at all possible.</a:t>
                </a:r>
              </a:p>
              <a:p>
                <a:r>
                  <a:rPr lang="en-US" sz="2000" dirty="0"/>
                  <a:t>If we have to work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make it very simple.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M-V S-S in homology: everything flows to the column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Homology is a cokernel of a kernel, kernel is expensive to compute with presentations, and cokernel is a quotient of the target space of the map.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80" y="2097088"/>
                <a:ext cx="6635826" cy="2554545"/>
              </a:xfrm>
              <a:prstGeom prst="rect">
                <a:avLst/>
              </a:prstGeom>
              <a:blipFill>
                <a:blip r:embed="rId7"/>
                <a:stretch>
                  <a:fillRect l="-763" t="-1485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952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ACB9-E957-27FA-D82B-AE217FFA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trying to make the </a:t>
            </a:r>
            <a:br>
              <a:rPr lang="en-US" dirty="0"/>
            </a:br>
            <a:r>
              <a:rPr lang="en-US" dirty="0"/>
              <a:t>Mayer-</a:t>
            </a:r>
            <a:r>
              <a:rPr lang="en-US" dirty="0" err="1"/>
              <a:t>Vietoris</a:t>
            </a:r>
            <a:r>
              <a:rPr lang="en-US" dirty="0"/>
              <a:t> Spectral Sequence performant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E288A30-B5EC-38F7-9172-4FAF012A5F52}"/>
              </a:ext>
            </a:extLst>
          </p:cNvPr>
          <p:cNvSpPr/>
          <p:nvPr/>
        </p:nvSpPr>
        <p:spPr>
          <a:xfrm>
            <a:off x="3792472" y="3035266"/>
            <a:ext cx="1439055" cy="1439055"/>
          </a:xfrm>
          <a:prstGeom prst="round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Columns 2 to ∞ of the M-V Spectral Sequence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EA65E0-06AF-3E7F-9B80-5736DE22B4A9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1940276" y="3110218"/>
            <a:ext cx="1852196" cy="6445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583798-F66E-4B8B-1F45-34936734724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090178" y="3290100"/>
            <a:ext cx="1702294" cy="4646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318E9C-5C2B-66C4-7742-A2B925354C37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2300041" y="3514953"/>
            <a:ext cx="1492431" cy="2398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84C187-177C-EABC-1FC2-DE691A7A2445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2494914" y="3754794"/>
            <a:ext cx="12975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E45B2C-4062-0636-6124-3BB1146D20C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704777" y="3754794"/>
            <a:ext cx="1087695" cy="224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/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6045CEC-A85A-9100-5D64-3E5EF9F37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1" y="2390690"/>
                <a:ext cx="1439055" cy="143905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/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AD3466D4-99C2-5DC0-8479-90B6CCD99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3" y="2570572"/>
                <a:ext cx="1439055" cy="14390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/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2519321B-E2BC-C7E7-8BF9-72A25136F2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6" y="2795425"/>
                <a:ext cx="1439055" cy="143905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/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EEF90860-A0F8-6280-EFDF-D068008DE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59" y="3035267"/>
                <a:ext cx="1439055" cy="143905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/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47B656B7-A154-3C78-7B48-9972353F0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22" y="3260119"/>
                <a:ext cx="1439055" cy="14390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/>
              <p:nvPr/>
            </p:nvSpPr>
            <p:spPr>
              <a:xfrm>
                <a:off x="5499280" y="2097088"/>
                <a:ext cx="6635826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Key requirements:</a:t>
                </a:r>
              </a:p>
              <a:p>
                <a:r>
                  <a:rPr lang="en-US" sz="2000" dirty="0"/>
                  <a:t>Avoid computing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if at all possible.</a:t>
                </a:r>
              </a:p>
              <a:p>
                <a:r>
                  <a:rPr lang="en-US" sz="2000" dirty="0"/>
                  <a:t>If we have to work in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make it very simple.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M-V S-S in homology: everything flows to the column with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Homology is a cokernel of a kernel, kernel is expensive to compute with presentations, and cokernel is a quotient of the target space of the map.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Our idea (coming soon to a preprint server near you) is to work with the </a:t>
                </a:r>
                <a:r>
                  <a:rPr lang="en-US" sz="2000" b="1" dirty="0" err="1"/>
                  <a:t>cohomology</a:t>
                </a:r>
                <a:r>
                  <a:rPr lang="en-US" sz="2000" dirty="0"/>
                  <a:t> spectral sequence, where computations flow away from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and the only operation that deals with all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⨁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one kernel computation.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50C4E8-61C3-B072-6306-8CE030CB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280" y="2097088"/>
                <a:ext cx="6635826" cy="4093428"/>
              </a:xfrm>
              <a:prstGeom prst="rect">
                <a:avLst/>
              </a:prstGeom>
              <a:blipFill>
                <a:blip r:embed="rId7"/>
                <a:stretch>
                  <a:fillRect l="-763" t="-929" r="-1145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7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431C-2BB2-48DB-9489-50DC4249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Kernel Computations Simpler…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F74A-3140-FEBE-91E8-48979536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21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Moving to </a:t>
            </a:r>
            <a:r>
              <a:rPr lang="en-US" dirty="0" err="1"/>
              <a:t>cohomology</a:t>
            </a:r>
            <a:r>
              <a:rPr lang="en-US" dirty="0"/>
              <a:t> dualizes everything.</a:t>
            </a:r>
          </a:p>
          <a:p>
            <a:pPr marL="0" indent="0">
              <a:buNone/>
            </a:pPr>
            <a:r>
              <a:rPr lang="en-US" dirty="0"/>
              <a:t>…why not dualize our representation of the persistence module itself?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know (e.g. </a:t>
            </a:r>
            <a:r>
              <a:rPr lang="en-US" dirty="0" err="1"/>
              <a:t>Škraba</a:t>
            </a:r>
            <a:r>
              <a:rPr lang="en-US" dirty="0"/>
              <a:t> – Vejdemo-Johansson, arXiv:1302.2015) that with finitely presented persistence, cokernels are easy (just extend the presentation), kernels are difficult (repeated computations of free kernels).</a:t>
            </a:r>
          </a:p>
          <a:p>
            <a:pPr marL="0" indent="0">
              <a:buNone/>
            </a:pPr>
            <a:r>
              <a:rPr lang="en-US" dirty="0"/>
              <a:t>Co-presentations turn out to provide the dual situation: </a:t>
            </a:r>
            <a:r>
              <a:rPr lang="en-US" b="1" dirty="0"/>
              <a:t>kernels</a:t>
            </a:r>
            <a:r>
              <a:rPr lang="en-US" dirty="0"/>
              <a:t> are </a:t>
            </a:r>
            <a:r>
              <a:rPr lang="en-US" b="1" dirty="0"/>
              <a:t>easy</a:t>
            </a:r>
            <a:r>
              <a:rPr lang="en-US" dirty="0"/>
              <a:t>, and </a:t>
            </a:r>
            <a:r>
              <a:rPr lang="en-US" b="1" dirty="0"/>
              <a:t>cokernels</a:t>
            </a:r>
            <a:r>
              <a:rPr lang="en-US" dirty="0"/>
              <a:t> are </a:t>
            </a:r>
            <a:r>
              <a:rPr lang="en-US" b="1" dirty="0"/>
              <a:t>difficult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84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DC18-1E79-A100-46E8-DFC5A438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Persistence Module?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0B3D-3F4C-3792-2062-29BD42EE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field seems to be converging towards this:</a:t>
            </a:r>
          </a:p>
          <a:p>
            <a:pPr marL="457200" lvl="1" indent="0">
              <a:buNone/>
            </a:pPr>
            <a:r>
              <a:rPr lang="en-US" dirty="0"/>
              <a:t>A </a:t>
            </a:r>
            <a:r>
              <a:rPr lang="en-US" b="1" dirty="0"/>
              <a:t>Persistence Module </a:t>
            </a:r>
            <a:r>
              <a:rPr lang="en-US" dirty="0"/>
              <a:t>is a </a:t>
            </a:r>
            <a:r>
              <a:rPr lang="en-US" b="1" dirty="0"/>
              <a:t>representation</a:t>
            </a:r>
            <a:r>
              <a:rPr lang="en-US" dirty="0"/>
              <a:t> of the total order of </a:t>
            </a:r>
            <a:r>
              <a:rPr lang="en-US" dirty="0" err="1"/>
              <a:t>ℝ</a:t>
            </a:r>
            <a:r>
              <a:rPr lang="en-US" dirty="0"/>
              <a:t>;</a:t>
            </a:r>
          </a:p>
          <a:p>
            <a:pPr marL="457200" lvl="1" indent="0">
              <a:buNone/>
            </a:pPr>
            <a:r>
              <a:rPr lang="en-US" dirty="0"/>
              <a:t>where a representation over a ring R of a category C is a functor C → R-Mod.</a:t>
            </a:r>
          </a:p>
          <a:p>
            <a:pPr marL="457200" lvl="1" indent="0">
              <a:buNone/>
            </a:pPr>
            <a:r>
              <a:rPr lang="en-US" dirty="0"/>
              <a:t>In other words, for every real value x, we have an R-module M</a:t>
            </a:r>
            <a:r>
              <a:rPr lang="en-US" baseline="-25000" dirty="0"/>
              <a:t>x</a:t>
            </a:r>
            <a:r>
              <a:rPr lang="en-US" dirty="0"/>
              <a:t>, and whenever x &lt; y, we have an R-linear map M</a:t>
            </a:r>
            <a:r>
              <a:rPr lang="en-US" baseline="-25000" dirty="0"/>
              <a:t>x</a:t>
            </a:r>
            <a:r>
              <a:rPr lang="en-US" dirty="0"/>
              <a:t> → M</a:t>
            </a:r>
            <a:r>
              <a:rPr lang="en-US" baseline="-25000" dirty="0"/>
              <a:t>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These representations behave a lot like modules, and can be viewed as modules over the </a:t>
            </a:r>
            <a:r>
              <a:rPr lang="en-US" b="1" dirty="0"/>
              <a:t>path algebra</a:t>
            </a:r>
            <a:r>
              <a:rPr lang="en-US" dirty="0"/>
              <a:t> R[</a:t>
            </a:r>
            <a:r>
              <a:rPr lang="en-US" dirty="0" err="1"/>
              <a:t>ℝ</a:t>
            </a:r>
            <a:r>
              <a:rPr lang="en-US" dirty="0"/>
              <a:t>,&lt;].</a:t>
            </a:r>
          </a:p>
        </p:txBody>
      </p:sp>
    </p:spTree>
    <p:extLst>
      <p:ext uri="{BB962C8B-B14F-4D97-AF65-F5344CB8AC3E}">
        <p14:creationId xmlns:p14="http://schemas.microsoft.com/office/powerpoint/2010/main" val="219422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5DC18-1E79-A100-46E8-DFC5A438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Persistence Module?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10B3D-3F4C-3792-2062-29BD42EE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608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here, we develop familiar constructions from module theory:</a:t>
            </a:r>
          </a:p>
          <a:p>
            <a:r>
              <a:rPr lang="en-US" dirty="0"/>
              <a:t>A sufficiently non-degenerate persistence module </a:t>
            </a:r>
            <a:r>
              <a:rPr lang="en-US" b="1" dirty="0"/>
              <a:t>decomposes</a:t>
            </a:r>
            <a:r>
              <a:rPr lang="en-US" dirty="0"/>
              <a:t> into a direct sum of </a:t>
            </a:r>
            <a:r>
              <a:rPr lang="en-US" b="1" dirty="0"/>
              <a:t>interval modules</a:t>
            </a:r>
            <a:r>
              <a:rPr lang="en-US" dirty="0"/>
              <a:t>.</a:t>
            </a:r>
          </a:p>
          <a:p>
            <a:r>
              <a:rPr lang="en-US" dirty="0"/>
              <a:t>An interval module is determined by its start- and end-points.</a:t>
            </a:r>
          </a:p>
          <a:p>
            <a:r>
              <a:rPr lang="en-US" dirty="0"/>
              <a:t>A persistence module is</a:t>
            </a:r>
          </a:p>
          <a:p>
            <a:pPr lvl="1"/>
            <a:r>
              <a:rPr lang="en-US" dirty="0"/>
              <a:t>Projective (free) if all interval modules are on the form [a,∞).</a:t>
            </a:r>
          </a:p>
          <a:p>
            <a:pPr lvl="1"/>
            <a:r>
              <a:rPr lang="en-US" dirty="0"/>
              <a:t>Injective if all interval modules are on the form (-∞,a] or (-∞,a).</a:t>
            </a:r>
          </a:p>
          <a:p>
            <a:r>
              <a:rPr lang="en-US" dirty="0"/>
              <a:t>All sufficiently non-degenerate finitely generated persistence modules have a </a:t>
            </a:r>
            <a:r>
              <a:rPr lang="en-US" b="1" dirty="0"/>
              <a:t>projective presentation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97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AB36-6522-A805-4C51-BCECB645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Projectively</a:t>
            </a:r>
            <a:r>
              <a:rPr lang="en-US" dirty="0"/>
              <a:t> Presented Persistence Modules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69CA-DD93-7116-B683-01ADE5DADE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51961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Projective Presentation of a persistence module M is a pair of projective modules G (generators) and R (relations) such that: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 is a short exact sequence.</a:t>
                </a:r>
              </a:p>
              <a:p>
                <a:pPr marL="0" indent="0">
                  <a:buNone/>
                </a:pPr>
                <a:r>
                  <a:rPr lang="en-US" dirty="0"/>
                  <a:t>In other words, a presentation is a map between projective modules whose </a:t>
                </a:r>
                <a:r>
                  <a:rPr lang="en-US" b="1" dirty="0"/>
                  <a:t>cokernel</a:t>
                </a:r>
                <a:r>
                  <a:rPr lang="en-US" dirty="0"/>
                  <a:t> is the presented module.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Persistence Modules are nice enough that all (finitely generated) projective modules are free: we can take an </a:t>
                </a:r>
                <a:r>
                  <a:rPr lang="en-US" dirty="0" err="1"/>
                  <a:t>ℝ</a:t>
                </a:r>
                <a:r>
                  <a:rPr lang="en-US" dirty="0"/>
                  <a:t>-graded set S and a free persistence module construction 𝓕S to make a free module, where the degrees of elements in S give us the starting points of the interval modules.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DE69CA-DD93-7116-B683-01ADE5DAD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519614"/>
              </a:xfrm>
              <a:blipFill>
                <a:blip r:embed="rId2"/>
                <a:stretch>
                  <a:fillRect l="-896" t="-843" r="-128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11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CCA9-5E63-2D3D-ECA9-F76264DD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/>
              <a:t>Projectively</a:t>
            </a:r>
            <a:r>
              <a:rPr lang="en-US" dirty="0"/>
              <a:t> Presented Persistence Modules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C1BCF-B145-1A30-8F3F-DE846EC7F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2" y="1978711"/>
                <a:ext cx="9905999" cy="31779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Free modules are nice: R-linear maps between them can be given by matrices, once we have established a basis choice. We will often write finitely presented modules as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,and discuss them in terms of their presentation matrices.</a:t>
                </a:r>
              </a:p>
              <a:p>
                <a:pPr marL="0" indent="0">
                  <a:buNone/>
                </a:pPr>
                <a:r>
                  <a:rPr lang="en-US" dirty="0"/>
                  <a:t>Very often we work with ambient (co)chain complexes and track representatives there. This fits in the presentation framework by adding a map from the generators. Thus a typical freely presented persistence module is given by a diagram: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6C1BCF-B145-1A30-8F3F-DE846EC7F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978711"/>
                <a:ext cx="9905999" cy="3177904"/>
              </a:xfrm>
              <a:blipFill>
                <a:blip r:embed="rId2"/>
                <a:stretch>
                  <a:fillRect l="-896" t="-1195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0D4C306-74E2-1EF9-EAB4-B20054F2C03D}"/>
              </a:ext>
            </a:extLst>
          </p:cNvPr>
          <p:cNvSpPr txBox="1"/>
          <p:nvPr/>
        </p:nvSpPr>
        <p:spPr>
          <a:xfrm>
            <a:off x="1651000" y="602036"/>
            <a:ext cx="250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Freely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E27F6-9533-8AF4-542A-0A3DF08BA87D}"/>
              </a:ext>
            </a:extLst>
          </p:cNvPr>
          <p:cNvSpPr txBox="1"/>
          <p:nvPr/>
        </p:nvSpPr>
        <p:spPr>
          <a:xfrm>
            <a:off x="3194154" y="5334390"/>
            <a:ext cx="3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98B8A-6FEF-ED35-198D-12446232E4AC}"/>
              </a:ext>
            </a:extLst>
          </p:cNvPr>
          <p:cNvSpPr txBox="1"/>
          <p:nvPr/>
        </p:nvSpPr>
        <p:spPr>
          <a:xfrm>
            <a:off x="4366510" y="5334390"/>
            <a:ext cx="62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𝓕R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FB10E-C0D6-914D-0BC2-4B1B850A5BD1}"/>
              </a:ext>
            </a:extLst>
          </p:cNvPr>
          <p:cNvSpPr txBox="1"/>
          <p:nvPr/>
        </p:nvSpPr>
        <p:spPr>
          <a:xfrm>
            <a:off x="5676751" y="5334390"/>
            <a:ext cx="6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𝓕G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3A3AA-ED77-115B-24A3-274B9F14F4EF}"/>
              </a:ext>
            </a:extLst>
          </p:cNvPr>
          <p:cNvSpPr txBox="1"/>
          <p:nvPr/>
        </p:nvSpPr>
        <p:spPr>
          <a:xfrm>
            <a:off x="7197153" y="5334390"/>
            <a:ext cx="3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461B5-5641-720B-9A25-374D33ED10DC}"/>
              </a:ext>
            </a:extLst>
          </p:cNvPr>
          <p:cNvSpPr txBox="1"/>
          <p:nvPr/>
        </p:nvSpPr>
        <p:spPr>
          <a:xfrm>
            <a:off x="8369510" y="5334390"/>
            <a:ext cx="34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43C075-673C-A3FC-ECDD-D892C34B84E6}"/>
              </a:ext>
            </a:extLst>
          </p:cNvPr>
          <p:cNvSpPr txBox="1"/>
          <p:nvPr/>
        </p:nvSpPr>
        <p:spPr>
          <a:xfrm>
            <a:off x="5676751" y="6239482"/>
            <a:ext cx="68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*</a:t>
            </a:r>
            <a:r>
              <a:rPr lang="en-US" sz="2400" dirty="0"/>
              <a:t>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9BB97D-BA11-7B1A-B35A-3F501DFDA30D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3535240" y="5565223"/>
            <a:ext cx="8312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30D63F-2E58-A7C9-AE87-13BD86EB159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994848" y="5565223"/>
            <a:ext cx="6819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06AE3E-469A-AF8A-7DCF-686F5297D592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365883" y="5565223"/>
            <a:ext cx="83127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5D42110-D128-47AB-89B3-81A3EEDB733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538239" y="5565223"/>
            <a:ext cx="831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271456-936A-B016-EB09-7A5680FB899F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6021317" y="5796055"/>
            <a:ext cx="0" cy="4434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304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13047</TotalTime>
  <Words>1740</Words>
  <Application>Microsoft Macintosh PowerPoint</Application>
  <PresentationFormat>Widescreen</PresentationFormat>
  <Paragraphs>187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Cambria Math</vt:lpstr>
      <vt:lpstr>Tw Cen MT</vt:lpstr>
      <vt:lpstr>Circuit</vt:lpstr>
      <vt:lpstr>Co-Presentations of Persistence Modules</vt:lpstr>
      <vt:lpstr>We are trying to make the  Mayer-Vietoris Spectral Sequence performant</vt:lpstr>
      <vt:lpstr>We are trying to make the  Mayer-Vietoris Spectral Sequence performant</vt:lpstr>
      <vt:lpstr>We are trying to make the  Mayer-Vietoris Spectral Sequence performant</vt:lpstr>
      <vt:lpstr>Making Kernel Computations Simpler…</vt:lpstr>
      <vt:lpstr>What do we mean by Persistence Module?</vt:lpstr>
      <vt:lpstr>What do we mean by Persistence Module?</vt:lpstr>
      <vt:lpstr>Projectively Presented Persistence Modules</vt:lpstr>
      <vt:lpstr>Projectively Presented Persistence Modules</vt:lpstr>
      <vt:lpstr>Algebraic Operations with Freely Presented Modules </vt:lpstr>
      <vt:lpstr>Algebraic Operations with Freely Presented Modules Direct Sum</vt:lpstr>
      <vt:lpstr>Algebraic Operations with Freely Presented Modules Image</vt:lpstr>
      <vt:lpstr>Algebraic Operations with Freely Presented Modules Cokernel</vt:lpstr>
      <vt:lpstr>Algebraic Operations with Freely Presented Modules Pullbacks</vt:lpstr>
      <vt:lpstr>Algebraic Operations with Freely Presented Modules Kernel</vt:lpstr>
      <vt:lpstr>If we need to dualize, then let’s dualize! Cohomology, large computations, co-presentations</vt:lpstr>
      <vt:lpstr>Injective building blocks: cofree modules</vt:lpstr>
      <vt:lpstr>Co-Presented Persistence Modules</vt:lpstr>
      <vt:lpstr>Algebraic Operations with (Co)Freely Presented Modules Pushouts</vt:lpstr>
      <vt:lpstr>Algebraic Operations Everything All At Once</vt:lpstr>
      <vt:lpstr>Transferring between  Presentations and Co-Presentations</vt:lpstr>
      <vt:lpstr>Thank you for your attention!!!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Mikael Vejdemo-Johansson</dc:creator>
  <cp:lastModifiedBy>Mikael Vejdemo-Johansson</cp:lastModifiedBy>
  <cp:revision>5</cp:revision>
  <dcterms:created xsi:type="dcterms:W3CDTF">2024-09-16T09:13:08Z</dcterms:created>
  <dcterms:modified xsi:type="dcterms:W3CDTF">2024-09-25T10:42:46Z</dcterms:modified>
</cp:coreProperties>
</file>