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7" r:id="rId11"/>
    <p:sldId id="265" r:id="rId12"/>
    <p:sldId id="266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466"/>
    <p:restoredTop sz="95666"/>
  </p:normalViewPr>
  <p:slideViewPr>
    <p:cSldViewPr snapToGrid="0">
      <p:cViewPr varScale="1">
        <p:scale>
          <a:sx n="102" d="100"/>
          <a:sy n="102" d="100"/>
        </p:scale>
        <p:origin x="53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 cap="none" baseline="0"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none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9/16/24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9/16/24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9/16/24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9/16/24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9/16/24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9/16/24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9/16/24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9/16/24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9/16/24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cap="none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9/16/24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9/16/24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9/16/24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9/16/24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9/16/24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9/16/24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9/16/24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9/16/24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9/16/24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8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none" baseline="0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A9B0C0-1C58-D348-3B74-1D190458D04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cap="none" dirty="0"/>
              <a:t>Highly Symmetric</a:t>
            </a:r>
            <a:br>
              <a:rPr lang="en-US" cap="none" dirty="0"/>
            </a:br>
            <a:r>
              <a:rPr lang="en-US" cap="none" dirty="0"/>
              <a:t>Point Clouds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4DDFA1A-00FC-07B9-EFDB-BE75D2B343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65129" y="4385732"/>
            <a:ext cx="9894996" cy="2303167"/>
          </a:xfrm>
        </p:spPr>
        <p:txBody>
          <a:bodyPr numCol="2">
            <a:normAutofit/>
          </a:bodyPr>
          <a:lstStyle/>
          <a:p>
            <a:r>
              <a:rPr lang="en-US" b="1" cap="none" dirty="0"/>
              <a:t>Mikael Vejdemo-Johansson</a:t>
            </a:r>
          </a:p>
          <a:p>
            <a:r>
              <a:rPr lang="en-US" cap="none" dirty="0"/>
              <a:t>CUNY College of Staten Island</a:t>
            </a:r>
          </a:p>
          <a:p>
            <a:r>
              <a:rPr lang="en-US" cap="none" dirty="0"/>
              <a:t>CUNY Graduate Center</a:t>
            </a:r>
          </a:p>
          <a:p>
            <a:r>
              <a:rPr lang="en-US" cap="none" dirty="0"/>
              <a:t>(visited) Queen Mary University of London</a:t>
            </a:r>
          </a:p>
          <a:p>
            <a:r>
              <a:rPr lang="en-US" cap="none" dirty="0"/>
              <a:t>(visiting) TU München</a:t>
            </a:r>
          </a:p>
          <a:p>
            <a:r>
              <a:rPr lang="en-US" b="1" dirty="0"/>
              <a:t>Jordan </a:t>
            </a:r>
            <a:r>
              <a:rPr lang="en-US" b="1" dirty="0" err="1"/>
              <a:t>Matuszewski</a:t>
            </a:r>
            <a:endParaRPr lang="en-US" b="1" dirty="0"/>
          </a:p>
          <a:p>
            <a:r>
              <a:rPr lang="en-US" cap="none" dirty="0"/>
              <a:t>CUNY Graduate Center</a:t>
            </a:r>
          </a:p>
        </p:txBody>
      </p:sp>
    </p:spTree>
    <p:extLst>
      <p:ext uri="{BB962C8B-B14F-4D97-AF65-F5344CB8AC3E}">
        <p14:creationId xmlns:p14="http://schemas.microsoft.com/office/powerpoint/2010/main" val="37090893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3E3B1A-025D-8B85-96D8-7388113506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We have implementations of </a:t>
            </a:r>
            <a:r>
              <a:rPr lang="en-US" dirty="0" err="1"/>
              <a:t>Zomorodian’s</a:t>
            </a:r>
            <a:r>
              <a:rPr lang="en-US" dirty="0"/>
              <a:t> Incremental Algorithm that use orbit-minimal elements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87B07C-F7E0-1D81-AE7E-F06C459650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2" y="2142066"/>
            <a:ext cx="4995334" cy="4715933"/>
          </a:xfrm>
        </p:spPr>
        <p:txBody>
          <a:bodyPr anchor="t" anchorCtr="0">
            <a:normAutofit/>
          </a:bodyPr>
          <a:lstStyle/>
          <a:p>
            <a:pPr marL="0" indent="0">
              <a:buNone/>
            </a:pPr>
            <a:r>
              <a:rPr lang="en-US" dirty="0"/>
              <a:t>5-bit Hypercube, max </a:t>
            </a:r>
            <a:r>
              <a:rPr lang="en-US" dirty="0" err="1"/>
              <a:t>dist</a:t>
            </a:r>
            <a:r>
              <a:rPr lang="en-US" dirty="0"/>
              <a:t>=10, max dim=10</a:t>
            </a:r>
          </a:p>
          <a:p>
            <a:r>
              <a:rPr lang="en-US" dirty="0"/>
              <a:t>|S</a:t>
            </a:r>
            <a:r>
              <a:rPr lang="en-US" baseline="-25000" dirty="0"/>
              <a:t>5</a:t>
            </a:r>
            <a:r>
              <a:rPr lang="en-US" dirty="0"/>
              <a:t>| = 120</a:t>
            </a:r>
          </a:p>
          <a:p>
            <a:r>
              <a:rPr lang="en-US" dirty="0"/>
              <a:t>|X| = 32</a:t>
            </a:r>
          </a:p>
          <a:p>
            <a:r>
              <a:rPr lang="en-US" dirty="0"/>
              <a:t>|VR(X)| = 107 594 212</a:t>
            </a:r>
          </a:p>
          <a:p>
            <a:r>
              <a:rPr lang="en-US" dirty="0"/>
              <a:t>Naïve </a:t>
            </a:r>
            <a:r>
              <a:rPr lang="en-US" dirty="0" err="1"/>
              <a:t>Bron-Kerbosch</a:t>
            </a:r>
            <a:r>
              <a:rPr lang="en-US" dirty="0"/>
              <a:t>:</a:t>
            </a:r>
            <a:br>
              <a:rPr lang="en-US" dirty="0"/>
            </a:br>
            <a:r>
              <a:rPr lang="en-US" dirty="0"/>
              <a:t>&gt; 1 week</a:t>
            </a:r>
          </a:p>
          <a:p>
            <a:r>
              <a:rPr lang="en-US" dirty="0" err="1"/>
              <a:t>Zomorodian</a:t>
            </a:r>
            <a:r>
              <a:rPr lang="en-US" dirty="0"/>
              <a:t>:</a:t>
            </a:r>
            <a:br>
              <a:rPr lang="en-US" dirty="0"/>
            </a:br>
            <a:r>
              <a:rPr lang="en-US" dirty="0"/>
              <a:t>&gt; 1 week</a:t>
            </a:r>
          </a:p>
          <a:p>
            <a:r>
              <a:rPr lang="en-US" dirty="0" err="1"/>
              <a:t>Zomorodian</a:t>
            </a:r>
            <a:r>
              <a:rPr lang="en-US" dirty="0"/>
              <a:t> with orbit-minimal elements:</a:t>
            </a:r>
            <a:br>
              <a:rPr lang="en-US" dirty="0"/>
            </a:br>
            <a:r>
              <a:rPr lang="en-US" dirty="0"/>
              <a:t>2d17h / ?? / ??</a:t>
            </a:r>
          </a:p>
          <a:p>
            <a:r>
              <a:rPr lang="en-US" dirty="0" err="1"/>
              <a:t>Zomorodian</a:t>
            </a:r>
            <a:r>
              <a:rPr lang="en-US" dirty="0"/>
              <a:t> with group generator checks:</a:t>
            </a:r>
            <a:br>
              <a:rPr lang="en-US" dirty="0"/>
            </a:br>
            <a:r>
              <a:rPr lang="en-US" dirty="0"/>
              <a:t>3h57m / ?? / ??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37CF5A37-F396-2027-0815-6719951EA0E9}"/>
              </a:ext>
            </a:extLst>
          </p:cNvPr>
          <p:cNvSpPr txBox="1">
            <a:spLocks/>
          </p:cNvSpPr>
          <p:nvPr/>
        </p:nvSpPr>
        <p:spPr>
          <a:xfrm>
            <a:off x="5821894" y="2142065"/>
            <a:ext cx="4995332" cy="471593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marL="2857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dirty="0"/>
              <a:t>We measure wall clock time for the computation:</a:t>
            </a:r>
            <a:br>
              <a:rPr lang="en-US" dirty="0"/>
            </a:br>
            <a:r>
              <a:rPr lang="en-US" dirty="0"/>
              <a:t>Creation  / Traversing in order / Visiting every 100</a:t>
            </a:r>
            <a:r>
              <a:rPr lang="en-US" baseline="30000" dirty="0"/>
              <a:t>th</a:t>
            </a:r>
            <a:endParaRPr lang="en-US" dirty="0"/>
          </a:p>
          <a:p>
            <a:pPr marL="0" indent="0">
              <a:buFont typeface="Arial"/>
              <a:buNone/>
            </a:pPr>
            <a:endParaRPr lang="en-US" dirty="0"/>
          </a:p>
          <a:p>
            <a:pPr marL="0" indent="0">
              <a:buFont typeface="Arial"/>
              <a:buNone/>
            </a:pPr>
            <a:r>
              <a:rPr lang="en-US" dirty="0"/>
              <a:t>We have not yet tried very hard to be competitive with other libraries.</a:t>
            </a:r>
          </a:p>
          <a:p>
            <a:pPr marL="0" indent="0">
              <a:buFont typeface="Arial"/>
              <a:buNone/>
            </a:pPr>
            <a:endParaRPr lang="en-US" dirty="0"/>
          </a:p>
          <a:p>
            <a:pPr marL="0" indent="0">
              <a:buFont typeface="Arial"/>
              <a:buNone/>
            </a:pPr>
            <a:r>
              <a:rPr lang="en-US" dirty="0"/>
              <a:t>After a week of computation, the 5-bit hypercube has not finished using any of the algorithms.</a:t>
            </a:r>
          </a:p>
          <a:p>
            <a:pPr marL="0" indent="0">
              <a:buFont typeface="Arial"/>
              <a:buNone/>
            </a:pPr>
            <a:r>
              <a:rPr lang="en-US" dirty="0"/>
              <a:t>However: it has also not run into out-of-memory errors.</a:t>
            </a:r>
          </a:p>
          <a:p>
            <a:pPr marL="0" indent="0">
              <a:buFont typeface="Arial"/>
              <a:buNone/>
            </a:pPr>
            <a:endParaRPr lang="en-US" dirty="0"/>
          </a:p>
          <a:p>
            <a:pPr marL="0" indent="0">
              <a:buFont typeface="Arial"/>
              <a:buNone/>
            </a:pPr>
            <a:r>
              <a:rPr lang="en-US" dirty="0"/>
              <a:t>Computations were performed on a 32-core compute server with Ubuntu and 256G RAM.</a:t>
            </a:r>
          </a:p>
        </p:txBody>
      </p:sp>
    </p:spTree>
    <p:extLst>
      <p:ext uri="{BB962C8B-B14F-4D97-AF65-F5344CB8AC3E}">
        <p14:creationId xmlns:p14="http://schemas.microsoft.com/office/powerpoint/2010/main" val="26512586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3755DA-F035-BB1B-0007-C292F9C9A8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intended next steps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3DDFB8-5F6D-AFE0-6C91-A8D160BDCB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Implement the </a:t>
            </a:r>
            <a:r>
              <a:rPr lang="en-US" dirty="0" err="1"/>
              <a:t>Ripser</a:t>
            </a:r>
            <a:r>
              <a:rPr lang="en-US" dirty="0"/>
              <a:t> strategy with addressing each simplex with binomial coefficients.</a:t>
            </a:r>
          </a:p>
          <a:p>
            <a:r>
              <a:rPr lang="en-US" dirty="0"/>
              <a:t>Explore both the classical persistent homology algorithm and the </a:t>
            </a:r>
            <a:r>
              <a:rPr lang="en-US" dirty="0" err="1"/>
              <a:t>Ripser</a:t>
            </a:r>
            <a:r>
              <a:rPr lang="en-US" dirty="0"/>
              <a:t> algorithm for places where the symmetries can be used.</a:t>
            </a:r>
          </a:p>
          <a:p>
            <a:r>
              <a:rPr lang="en-US" dirty="0"/>
              <a:t>Optimize the code and benchmark against other libraries.</a:t>
            </a:r>
          </a:p>
          <a:p>
            <a:pPr marL="0" indent="0">
              <a:buNone/>
            </a:pPr>
            <a:r>
              <a:rPr lang="en-US" dirty="0"/>
              <a:t>And Also</a:t>
            </a:r>
          </a:p>
          <a:p>
            <a:r>
              <a:rPr lang="en-US" dirty="0"/>
              <a:t>Extend the current draft TDA4j library to a fully useable successor to </a:t>
            </a:r>
            <a:r>
              <a:rPr lang="en-US" dirty="0" err="1"/>
              <a:t>JavaPlex</a:t>
            </a:r>
            <a:r>
              <a:rPr lang="en-US" dirty="0"/>
              <a:t> and library for the JVM</a:t>
            </a:r>
          </a:p>
          <a:p>
            <a:r>
              <a:rPr lang="en-US" dirty="0"/>
              <a:t>Provide user and developer documentation to make TDA4j a viable platform for algorithmic research in persistence.</a:t>
            </a:r>
          </a:p>
        </p:txBody>
      </p:sp>
    </p:spTree>
    <p:extLst>
      <p:ext uri="{BB962C8B-B14F-4D97-AF65-F5344CB8AC3E}">
        <p14:creationId xmlns:p14="http://schemas.microsoft.com/office/powerpoint/2010/main" val="13972272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9A5CFB-E25A-CD88-F2A1-C03648F869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Thank you </a:t>
            </a:r>
            <a:r>
              <a:rPr lang="en-US" dirty="0"/>
              <a:t>for your attention</a:t>
            </a:r>
            <a:br>
              <a:rPr lang="en-US" dirty="0"/>
            </a:br>
            <a:r>
              <a:rPr lang="en-US" dirty="0"/>
              <a:t>And </a:t>
            </a:r>
            <a:r>
              <a:rPr lang="en-US" b="1" dirty="0"/>
              <a:t>Thank you </a:t>
            </a:r>
            <a:r>
              <a:rPr lang="en-US" dirty="0"/>
              <a:t>to my research group and collaborators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03DBE2D-10B4-AC1F-72EF-B3149E51B849}"/>
              </a:ext>
            </a:extLst>
          </p:cNvPr>
          <p:cNvSpPr txBox="1"/>
          <p:nvPr/>
        </p:nvSpPr>
        <p:spPr>
          <a:xfrm>
            <a:off x="0" y="6488668"/>
            <a:ext cx="815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This work was supported by a grant from the Simons Foundation (961833, MVJ)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A07505F-3B3F-4202-DBA8-180E7A707D5A}"/>
              </a:ext>
            </a:extLst>
          </p:cNvPr>
          <p:cNvSpPr txBox="1"/>
          <p:nvPr/>
        </p:nvSpPr>
        <p:spPr>
          <a:xfrm>
            <a:off x="827314" y="4484914"/>
            <a:ext cx="30319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Jordan </a:t>
            </a:r>
            <a:r>
              <a:rPr lang="en-US" dirty="0" err="1"/>
              <a:t>Matuszewski</a:t>
            </a:r>
            <a:r>
              <a:rPr lang="en-US" dirty="0"/>
              <a:t>, CUNY GC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200E9E6-15E4-0A80-4A16-EC39B555935F}"/>
              </a:ext>
            </a:extLst>
          </p:cNvPr>
          <p:cNvSpPr txBox="1"/>
          <p:nvPr/>
        </p:nvSpPr>
        <p:spPr>
          <a:xfrm>
            <a:off x="4761498" y="4484914"/>
            <a:ext cx="19800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Daniel Hope, CUNY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D94EAD5-85F7-1A39-D6CD-754FC218410B}"/>
              </a:ext>
            </a:extLst>
          </p:cNvPr>
          <p:cNvSpPr txBox="1"/>
          <p:nvPr/>
        </p:nvSpPr>
        <p:spPr>
          <a:xfrm>
            <a:off x="8887341" y="4346414"/>
            <a:ext cx="24773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Martin </a:t>
            </a:r>
            <a:r>
              <a:rPr lang="en-US" dirty="0" err="1"/>
              <a:t>Bendersky</a:t>
            </a:r>
            <a:r>
              <a:rPr lang="en-US" dirty="0"/>
              <a:t>, CUNY</a:t>
            </a:r>
          </a:p>
          <a:p>
            <a:r>
              <a:rPr lang="en-US" dirty="0"/>
              <a:t>Yosef Berman, CUNY GC</a:t>
            </a:r>
          </a:p>
        </p:txBody>
      </p:sp>
      <p:pic>
        <p:nvPicPr>
          <p:cNvPr id="11" name="Picture 10" descr="A person in a blue shirt&#10;&#10;Description automatically generated">
            <a:extLst>
              <a:ext uri="{FF2B5EF4-FFF2-40B4-BE49-F238E27FC236}">
                <a16:creationId xmlns:a16="http://schemas.microsoft.com/office/drawing/2014/main" id="{7FDC86B0-B03F-6820-54BF-5E28A4C84E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1498" y="2438985"/>
            <a:ext cx="1980029" cy="1980029"/>
          </a:xfrm>
          <a:prstGeom prst="rect">
            <a:avLst/>
          </a:prstGeom>
        </p:spPr>
      </p:pic>
      <p:pic>
        <p:nvPicPr>
          <p:cNvPr id="15" name="Picture 14" descr="A person with long hair and glasses&#10;&#10;Description automatically generated">
            <a:extLst>
              <a:ext uri="{FF2B5EF4-FFF2-40B4-BE49-F238E27FC236}">
                <a16:creationId xmlns:a16="http://schemas.microsoft.com/office/drawing/2014/main" id="{9DBE5592-2F74-5282-0A6E-2BD8746BE2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0031" y="2438984"/>
            <a:ext cx="1485022" cy="1980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83016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FC1F0F-3A56-484A-B38E-F7F96DAB5E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Rising Interest in Symmetric Point Clouds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1E5C45-FF5B-4482-2BDC-4682E71103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Adams, Virk: Lower bounds on the homology of </a:t>
            </a:r>
            <a:r>
              <a:rPr lang="en-US" dirty="0" err="1"/>
              <a:t>Vietoris</a:t>
            </a:r>
            <a:r>
              <a:rPr lang="en-US" dirty="0"/>
              <a:t>-Rips complexes of hypercube graphs (2023)</a:t>
            </a:r>
          </a:p>
          <a:p>
            <a:r>
              <a:rPr lang="en-US" dirty="0"/>
              <a:t>Vargas-Rosario: Persistent Homology of Products and </a:t>
            </a:r>
            <a:r>
              <a:rPr lang="en-US" dirty="0" err="1"/>
              <a:t>Gromov-Hausdorff</a:t>
            </a:r>
            <a:r>
              <a:rPr lang="en-US" dirty="0"/>
              <a:t> Distances Between Hypercubes and Spheres (2023)</a:t>
            </a:r>
          </a:p>
          <a:p>
            <a:r>
              <a:rPr lang="en-US" dirty="0"/>
              <a:t>Adams, Shukla, Singh: </a:t>
            </a:r>
            <a:r>
              <a:rPr lang="en-US" dirty="0" err="1"/>
              <a:t>Čech</a:t>
            </a:r>
            <a:r>
              <a:rPr lang="en-US" dirty="0"/>
              <a:t> complexes of hypercube graphs (2022)</a:t>
            </a:r>
          </a:p>
          <a:p>
            <a:r>
              <a:rPr lang="en-US" dirty="0" err="1"/>
              <a:t>Adamaszek</a:t>
            </a:r>
            <a:r>
              <a:rPr lang="en-US" dirty="0"/>
              <a:t>, Adams: On </a:t>
            </a:r>
            <a:r>
              <a:rPr lang="en-US" dirty="0" err="1"/>
              <a:t>Vietoris</a:t>
            </a:r>
            <a:r>
              <a:rPr lang="en-US" dirty="0"/>
              <a:t>–Rips complexes of hypercube graphs (2022)</a:t>
            </a:r>
          </a:p>
          <a:p>
            <a:r>
              <a:rPr lang="en-US" dirty="0"/>
              <a:t>Adams, </a:t>
            </a:r>
            <a:r>
              <a:rPr lang="en-US" dirty="0" err="1"/>
              <a:t>Coldren</a:t>
            </a:r>
            <a:r>
              <a:rPr lang="en-US" dirty="0"/>
              <a:t>, </a:t>
            </a:r>
            <a:r>
              <a:rPr lang="en-US" dirty="0" err="1"/>
              <a:t>Willmot</a:t>
            </a:r>
            <a:r>
              <a:rPr lang="en-US" dirty="0"/>
              <a:t>: The persistent homology of cyclic graphs (2022)</a:t>
            </a:r>
          </a:p>
          <a:p>
            <a:r>
              <a:rPr lang="en-US" dirty="0" err="1"/>
              <a:t>Adamaszek</a:t>
            </a:r>
            <a:r>
              <a:rPr lang="en-US" dirty="0"/>
              <a:t>, Adams, Reddy: On </a:t>
            </a:r>
            <a:r>
              <a:rPr lang="en-US" dirty="0" err="1"/>
              <a:t>Vietoris</a:t>
            </a:r>
            <a:r>
              <a:rPr lang="en-US" dirty="0"/>
              <a:t>-Rips complexes of ellipses (2019)</a:t>
            </a:r>
          </a:p>
          <a:p>
            <a:r>
              <a:rPr lang="en-US" dirty="0"/>
              <a:t>Adams, Chowdhury, Jaffe, Sibanda: </a:t>
            </a:r>
            <a:r>
              <a:rPr lang="en-US" dirty="0" err="1"/>
              <a:t>Vietoris</a:t>
            </a:r>
            <a:r>
              <a:rPr lang="en-US" dirty="0"/>
              <a:t>-Rips complexes of regular polygons (2018)</a:t>
            </a:r>
          </a:p>
          <a:p>
            <a:r>
              <a:rPr lang="en-US" dirty="0" err="1"/>
              <a:t>Adamaszek</a:t>
            </a:r>
            <a:r>
              <a:rPr lang="en-US" dirty="0"/>
              <a:t>, Adams: The </a:t>
            </a:r>
            <a:r>
              <a:rPr lang="en-US" dirty="0" err="1"/>
              <a:t>Vietoris</a:t>
            </a:r>
            <a:r>
              <a:rPr lang="en-US" dirty="0"/>
              <a:t>-Rips complexes of a circle (2017)</a:t>
            </a:r>
          </a:p>
          <a:p>
            <a:r>
              <a:rPr lang="en-US" dirty="0" err="1"/>
              <a:t>Adamaszek</a:t>
            </a:r>
            <a:r>
              <a:rPr lang="en-US" dirty="0"/>
              <a:t>, Adams, Frick, Peterson, </a:t>
            </a:r>
            <a:r>
              <a:rPr lang="en-US" dirty="0" err="1"/>
              <a:t>Previte</a:t>
            </a:r>
            <a:r>
              <a:rPr lang="en-US" dirty="0"/>
              <a:t>-Johnson: Nerve complexes of circular arcs (2016)</a:t>
            </a:r>
          </a:p>
        </p:txBody>
      </p:sp>
    </p:spTree>
    <p:extLst>
      <p:ext uri="{BB962C8B-B14F-4D97-AF65-F5344CB8AC3E}">
        <p14:creationId xmlns:p14="http://schemas.microsoft.com/office/powerpoint/2010/main" val="2279719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81393B-6FF9-051B-A391-68C3777947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software development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BD328F-A1CB-17FF-4CE0-EFB0CA66EF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are </a:t>
            </a:r>
            <a:r>
              <a:rPr lang="en-US" b="1" dirty="0"/>
              <a:t>finally</a:t>
            </a:r>
            <a:r>
              <a:rPr lang="en-US" dirty="0"/>
              <a:t> reworking </a:t>
            </a:r>
            <a:r>
              <a:rPr lang="en-US" dirty="0" err="1"/>
              <a:t>JavaPlex</a:t>
            </a:r>
            <a:r>
              <a:rPr lang="en-US" dirty="0"/>
              <a:t> to create a modern TDA-library on the JVM with support for easy access from </a:t>
            </a:r>
            <a:r>
              <a:rPr lang="en-US" dirty="0" err="1"/>
              <a:t>Matlab</a:t>
            </a:r>
            <a:r>
              <a:rPr lang="en-US" dirty="0"/>
              <a:t>, Mathematica, Scala, Kotlin, Java, and a range of software platforms.</a:t>
            </a:r>
          </a:p>
          <a:p>
            <a:endParaRPr lang="en-US" dirty="0"/>
          </a:p>
          <a:p>
            <a:r>
              <a:rPr lang="en-US" dirty="0"/>
              <a:t>We have started developing: TDA4j – a JVM library for persistent (co)homology.</a:t>
            </a:r>
          </a:p>
        </p:txBody>
      </p:sp>
    </p:spTree>
    <p:extLst>
      <p:ext uri="{BB962C8B-B14F-4D97-AF65-F5344CB8AC3E}">
        <p14:creationId xmlns:p14="http://schemas.microsoft.com/office/powerpoint/2010/main" val="37904788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E038F0-8EFA-7FFB-B2A0-73904EDCB7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cap="small" dirty="0"/>
              <a:t>Question</a:t>
            </a:r>
            <a:r>
              <a:rPr lang="en-US" b="1" dirty="0"/>
              <a:t>:</a:t>
            </a:r>
            <a:br>
              <a:rPr lang="en-US" dirty="0"/>
            </a:br>
            <a:r>
              <a:rPr lang="en-US" dirty="0"/>
              <a:t>Does knowing the symmetry of a point cloud help?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A70804-D149-F24E-112D-9B4A4B66C9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2142068"/>
            <a:ext cx="10131425" cy="2707726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Suppose we know:</a:t>
            </a:r>
          </a:p>
          <a:p>
            <a:pPr lvl="1"/>
            <a:r>
              <a:rPr lang="en-US" dirty="0"/>
              <a:t>A point cloud X</a:t>
            </a:r>
          </a:p>
          <a:p>
            <a:pPr lvl="1"/>
            <a:r>
              <a:rPr lang="en-US" dirty="0"/>
              <a:t>A finitely presented group S = &lt;G|R&gt;</a:t>
            </a:r>
          </a:p>
          <a:p>
            <a:pPr lvl="1"/>
            <a:r>
              <a:rPr lang="en-US" dirty="0"/>
              <a:t>A group action S ⤹ X by isometries</a:t>
            </a:r>
          </a:p>
          <a:p>
            <a:pPr marL="0" indent="0">
              <a:buNone/>
            </a:pPr>
            <a:r>
              <a:rPr lang="en-US" dirty="0"/>
              <a:t>Can we improve any part of the classical persistence pipeline?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39ECB201-E8E7-3B9A-72D1-14B5EAE3FF3E}"/>
              </a:ext>
            </a:extLst>
          </p:cNvPr>
          <p:cNvSpPr/>
          <p:nvPr/>
        </p:nvSpPr>
        <p:spPr>
          <a:xfrm>
            <a:off x="969538" y="5386200"/>
            <a:ext cx="1620000" cy="810000"/>
          </a:xfrm>
          <a:prstGeom prst="roundRect">
            <a:avLst/>
          </a:prstGeom>
          <a:noFill/>
          <a:ln>
            <a:solidFill>
              <a:schemeClr val="accent1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Point Cloud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8BC9CCCB-8858-ED5E-E0D4-7C37171F73E7}"/>
              </a:ext>
            </a:extLst>
          </p:cNvPr>
          <p:cNvSpPr/>
          <p:nvPr/>
        </p:nvSpPr>
        <p:spPr>
          <a:xfrm>
            <a:off x="3529367" y="5386200"/>
            <a:ext cx="1620000" cy="810000"/>
          </a:xfrm>
          <a:prstGeom prst="roundRect">
            <a:avLst/>
          </a:prstGeom>
          <a:noFill/>
          <a:ln>
            <a:solidFill>
              <a:schemeClr val="accent1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Filtered Complex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B788220C-B6DC-F88C-9858-CD6A18A7994A}"/>
              </a:ext>
            </a:extLst>
          </p:cNvPr>
          <p:cNvSpPr/>
          <p:nvPr/>
        </p:nvSpPr>
        <p:spPr>
          <a:xfrm>
            <a:off x="6089196" y="5386200"/>
            <a:ext cx="1620000" cy="810000"/>
          </a:xfrm>
          <a:prstGeom prst="roundRect">
            <a:avLst/>
          </a:prstGeom>
          <a:noFill/>
          <a:ln>
            <a:solidFill>
              <a:schemeClr val="accent1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Persistence Module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46B6DEA5-760A-3FF1-D654-25B9AD8AC1EA}"/>
              </a:ext>
            </a:extLst>
          </p:cNvPr>
          <p:cNvSpPr/>
          <p:nvPr/>
        </p:nvSpPr>
        <p:spPr>
          <a:xfrm>
            <a:off x="8649024" y="5386200"/>
            <a:ext cx="1620000" cy="810000"/>
          </a:xfrm>
          <a:prstGeom prst="roundRect">
            <a:avLst/>
          </a:prstGeom>
          <a:noFill/>
          <a:ln>
            <a:solidFill>
              <a:schemeClr val="accent1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Invariant</a:t>
            </a:r>
          </a:p>
        </p:txBody>
      </p:sp>
      <p:sp>
        <p:nvSpPr>
          <p:cNvPr id="11" name="Cloud 10">
            <a:extLst>
              <a:ext uri="{FF2B5EF4-FFF2-40B4-BE49-F238E27FC236}">
                <a16:creationId xmlns:a16="http://schemas.microsoft.com/office/drawing/2014/main" id="{641FDA09-D69C-260D-0BE8-FE862D15D1F4}"/>
              </a:ext>
            </a:extLst>
          </p:cNvPr>
          <p:cNvSpPr/>
          <p:nvPr/>
        </p:nvSpPr>
        <p:spPr>
          <a:xfrm>
            <a:off x="9664861" y="3148315"/>
            <a:ext cx="2527139" cy="2006278"/>
          </a:xfrm>
          <a:prstGeom prst="cloud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Feature Selection</a:t>
            </a:r>
          </a:p>
          <a:p>
            <a:pPr algn="ctr"/>
            <a:r>
              <a:rPr lang="en-US" dirty="0"/>
              <a:t>Machine Learning</a:t>
            </a:r>
          </a:p>
          <a:p>
            <a:pPr algn="ctr"/>
            <a:r>
              <a:rPr lang="en-US" dirty="0"/>
              <a:t>Interpretation</a:t>
            </a:r>
          </a:p>
          <a:p>
            <a:pPr algn="ctr"/>
            <a:r>
              <a:rPr lang="en-US" dirty="0"/>
              <a:t>….</a:t>
            </a:r>
          </a:p>
        </p:txBody>
      </p:sp>
      <p:cxnSp>
        <p:nvCxnSpPr>
          <p:cNvPr id="13" name="Elbow Connector 12">
            <a:extLst>
              <a:ext uri="{FF2B5EF4-FFF2-40B4-BE49-F238E27FC236}">
                <a16:creationId xmlns:a16="http://schemas.microsoft.com/office/drawing/2014/main" id="{C9DC81AF-2720-FBD8-444C-A8F6588DCF8C}"/>
              </a:ext>
            </a:extLst>
          </p:cNvPr>
          <p:cNvCxnSpPr>
            <a:stCxn id="4" idx="3"/>
            <a:endCxn id="5" idx="1"/>
          </p:cNvCxnSpPr>
          <p:nvPr/>
        </p:nvCxnSpPr>
        <p:spPr>
          <a:xfrm>
            <a:off x="2589538" y="5791200"/>
            <a:ext cx="939829" cy="12700"/>
          </a:xfrm>
          <a:prstGeom prst="bentConnector3">
            <a:avLst/>
          </a:prstGeom>
          <a:ln w="25400">
            <a:tailEnd type="triangle"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Elbow Connector 13">
            <a:extLst>
              <a:ext uri="{FF2B5EF4-FFF2-40B4-BE49-F238E27FC236}">
                <a16:creationId xmlns:a16="http://schemas.microsoft.com/office/drawing/2014/main" id="{46722120-03D8-5E1E-7FD8-50787127222E}"/>
              </a:ext>
            </a:extLst>
          </p:cNvPr>
          <p:cNvCxnSpPr/>
          <p:nvPr/>
        </p:nvCxnSpPr>
        <p:spPr>
          <a:xfrm>
            <a:off x="5156171" y="5778500"/>
            <a:ext cx="939829" cy="12700"/>
          </a:xfrm>
          <a:prstGeom prst="bentConnector3">
            <a:avLst/>
          </a:prstGeom>
          <a:ln w="25400">
            <a:tailEnd type="triangle"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Elbow Connector 14">
            <a:extLst>
              <a:ext uri="{FF2B5EF4-FFF2-40B4-BE49-F238E27FC236}">
                <a16:creationId xmlns:a16="http://schemas.microsoft.com/office/drawing/2014/main" id="{65405D96-B1E1-E503-6B27-75B725C2E263}"/>
              </a:ext>
            </a:extLst>
          </p:cNvPr>
          <p:cNvCxnSpPr>
            <a:cxnSpLocks/>
            <a:endCxn id="7" idx="1"/>
          </p:cNvCxnSpPr>
          <p:nvPr/>
        </p:nvCxnSpPr>
        <p:spPr>
          <a:xfrm>
            <a:off x="7714176" y="5766926"/>
            <a:ext cx="934848" cy="24274"/>
          </a:xfrm>
          <a:prstGeom prst="bentConnector3">
            <a:avLst/>
          </a:prstGeom>
          <a:ln w="25400">
            <a:tailEnd type="triangle"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Elbow Connector 15">
            <a:extLst>
              <a:ext uri="{FF2B5EF4-FFF2-40B4-BE49-F238E27FC236}">
                <a16:creationId xmlns:a16="http://schemas.microsoft.com/office/drawing/2014/main" id="{2111BB08-4705-9C5B-F844-5FF91608A410}"/>
              </a:ext>
            </a:extLst>
          </p:cNvPr>
          <p:cNvCxnSpPr>
            <a:cxnSpLocks/>
            <a:stCxn id="7" idx="0"/>
            <a:endCxn id="11" idx="1"/>
          </p:cNvCxnSpPr>
          <p:nvPr/>
        </p:nvCxnSpPr>
        <p:spPr>
          <a:xfrm rot="5400000" flipH="1" flipV="1">
            <a:off x="10076856" y="4534626"/>
            <a:ext cx="233743" cy="1469407"/>
          </a:xfrm>
          <a:prstGeom prst="bentConnector3">
            <a:avLst>
              <a:gd name="adj1" fmla="val 50000"/>
            </a:avLst>
          </a:prstGeom>
          <a:ln>
            <a:tailEnd type="triangle"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309EFC7A-80AC-D346-3292-3B7D1ABA9CCE}"/>
              </a:ext>
            </a:extLst>
          </p:cNvPr>
          <p:cNvSpPr txBox="1"/>
          <p:nvPr/>
        </p:nvSpPr>
        <p:spPr>
          <a:xfrm>
            <a:off x="2615651" y="4875561"/>
            <a:ext cx="20024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/>
              <a:t>Vietoris</a:t>
            </a:r>
            <a:r>
              <a:rPr lang="en-US" sz="1400" dirty="0"/>
              <a:t>-Rips</a:t>
            </a:r>
          </a:p>
          <a:p>
            <a:r>
              <a:rPr lang="en-US" sz="1400" dirty="0"/>
              <a:t>Cech</a:t>
            </a:r>
          </a:p>
          <a:p>
            <a:r>
              <a:rPr lang="en-US" sz="1400" dirty="0"/>
              <a:t>Alpha-</a:t>
            </a:r>
            <a:r>
              <a:rPr lang="en-US" sz="1400" dirty="0" err="1"/>
              <a:t>cpx</a:t>
            </a:r>
            <a:endParaRPr lang="en-US" sz="1400" dirty="0"/>
          </a:p>
          <a:p>
            <a:r>
              <a:rPr lang="en-US" sz="1400" dirty="0"/>
              <a:t>…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89F8A18-6D0A-8B52-142A-53A0C0E7A642}"/>
              </a:ext>
            </a:extLst>
          </p:cNvPr>
          <p:cNvSpPr txBox="1"/>
          <p:nvPr/>
        </p:nvSpPr>
        <p:spPr>
          <a:xfrm>
            <a:off x="4750303" y="5012719"/>
            <a:ext cx="20024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Persistent (co)homology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64494FE-0C06-D4A6-7F51-935AA521D7B3}"/>
              </a:ext>
            </a:extLst>
          </p:cNvPr>
          <p:cNvSpPr txBox="1"/>
          <p:nvPr/>
        </p:nvSpPr>
        <p:spPr>
          <a:xfrm>
            <a:off x="7772130" y="4792275"/>
            <a:ext cx="20024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Barcode</a:t>
            </a:r>
          </a:p>
          <a:p>
            <a:r>
              <a:rPr lang="en-US" sz="1400" dirty="0"/>
              <a:t>Persistent Image</a:t>
            </a:r>
          </a:p>
          <a:p>
            <a:r>
              <a:rPr lang="en-US" sz="1400" dirty="0"/>
              <a:t>Landscape</a:t>
            </a:r>
          </a:p>
          <a:p>
            <a:r>
              <a:rPr lang="en-US" sz="1400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7710379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CB09C6-AFFC-6FE9-F6CE-1F9D8DCA9C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cap="small" dirty="0"/>
              <a:t>A First Study Object</a:t>
            </a:r>
            <a:r>
              <a:rPr lang="en-US" dirty="0"/>
              <a:t>:</a:t>
            </a:r>
            <a:br>
              <a:rPr lang="en-US" dirty="0"/>
            </a:br>
            <a:r>
              <a:rPr lang="en-US" dirty="0" err="1"/>
              <a:t>Vietoris</a:t>
            </a:r>
            <a:r>
              <a:rPr lang="en-US" dirty="0"/>
              <a:t>-Rips Complex of the Hypercube with </a:t>
            </a:r>
            <a:r>
              <a:rPr lang="en-US" dirty="0" err="1"/>
              <a:t>Zomorodian’s</a:t>
            </a:r>
            <a:r>
              <a:rPr lang="en-US" dirty="0"/>
              <a:t> Incremental Algorithm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3265D3-AE7E-0B46-06D6-D038F865483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numCol="1" spcCol="90000" anchor="t" anchorCtr="0"/>
          <a:lstStyle/>
          <a:p>
            <a:pPr marL="0" indent="0">
              <a:buNone/>
            </a:pPr>
            <a:r>
              <a:rPr lang="en-US" dirty="0"/>
              <a:t>Hypercube of n-bit words</a:t>
            </a:r>
          </a:p>
          <a:p>
            <a:pPr lvl="1"/>
            <a:r>
              <a:rPr lang="en-US" dirty="0"/>
              <a:t>Points: length n words in the alphabet {0,1}</a:t>
            </a:r>
          </a:p>
          <a:p>
            <a:pPr lvl="1"/>
            <a:r>
              <a:rPr lang="en-US" dirty="0"/>
              <a:t>Distance: Hamming distance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Group Action</a:t>
            </a:r>
          </a:p>
          <a:p>
            <a:pPr lvl="1"/>
            <a:r>
              <a:rPr lang="en-US" dirty="0"/>
              <a:t>Symmetric Group S</a:t>
            </a:r>
            <a:r>
              <a:rPr lang="en-US" baseline="-25000" dirty="0"/>
              <a:t>n</a:t>
            </a:r>
            <a:r>
              <a:rPr lang="en-US" dirty="0"/>
              <a:t> acts by permuting the bits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B949E87-3B34-F387-6EF0-636D0B2A03F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anchor="t" anchorCtr="0"/>
          <a:lstStyle/>
          <a:p>
            <a:pPr marL="0" indent="0">
              <a:buNone/>
            </a:pPr>
            <a:r>
              <a:rPr lang="en-US" dirty="0" err="1"/>
              <a:t>Zomorodian’s</a:t>
            </a:r>
            <a:r>
              <a:rPr lang="en-US" dirty="0"/>
              <a:t> Incremental Algorithm</a:t>
            </a:r>
          </a:p>
          <a:p>
            <a:pPr lvl="1"/>
            <a:r>
              <a:rPr lang="en-US" dirty="0"/>
              <a:t>Modification of </a:t>
            </a:r>
            <a:r>
              <a:rPr lang="en-US" dirty="0" err="1"/>
              <a:t>Bron-Kerbosch</a:t>
            </a:r>
            <a:endParaRPr lang="en-US" dirty="0"/>
          </a:p>
          <a:p>
            <a:pPr lvl="1"/>
            <a:r>
              <a:rPr lang="en-US" dirty="0"/>
              <a:t>Maintain stack of candidate tasks</a:t>
            </a:r>
          </a:p>
          <a:p>
            <a:pPr lvl="1"/>
            <a:r>
              <a:rPr lang="en-US" dirty="0"/>
              <a:t>Generate candidate simplices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Can be adapted to create Cech-complexes by evaluating each candidate simplex.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Generating new task can be separated from emitting new simplices.</a:t>
            </a:r>
          </a:p>
        </p:txBody>
      </p:sp>
    </p:spTree>
    <p:extLst>
      <p:ext uri="{BB962C8B-B14F-4D97-AF65-F5344CB8AC3E}">
        <p14:creationId xmlns:p14="http://schemas.microsoft.com/office/powerpoint/2010/main" val="15665521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80DC87-8461-66C8-7EEC-9C9B3F5A2D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Quick Primer on Group Actions for Symmetry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D97B23-C77E-68FB-BA3F-E23EA45F86F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anchor="t" anchorCtr="0"/>
          <a:lstStyle/>
          <a:p>
            <a:pPr marL="0" indent="0">
              <a:buNone/>
            </a:pPr>
            <a:r>
              <a:rPr lang="en-US" dirty="0"/>
              <a:t>Group S acts on a set X if there is a group homomorphism: S -&gt; </a:t>
            </a:r>
            <a:r>
              <a:rPr lang="en-US" dirty="0" err="1"/>
              <a:t>Bij</a:t>
            </a:r>
            <a:r>
              <a:rPr lang="en-US" dirty="0"/>
              <a:t>(X,X). </a:t>
            </a:r>
          </a:p>
          <a:p>
            <a:pPr marL="0" indent="0">
              <a:buNone/>
            </a:pPr>
            <a:r>
              <a:rPr lang="en-US" dirty="0"/>
              <a:t>Equivalently, there is a set map S x X -&gt; X subject to associativity conditions.</a:t>
            </a:r>
          </a:p>
          <a:p>
            <a:pPr marL="0" indent="0">
              <a:buNone/>
            </a:pPr>
            <a:r>
              <a:rPr lang="en-US" dirty="0"/>
              <a:t>Either way, we can abuse notation to write </a:t>
            </a:r>
            <a:r>
              <a:rPr lang="en-US" dirty="0" err="1"/>
              <a:t>s.x</a:t>
            </a:r>
            <a:r>
              <a:rPr lang="en-US" dirty="0"/>
              <a:t> for the result of using s to modify x.</a:t>
            </a:r>
          </a:p>
          <a:p>
            <a:pPr marL="0" indent="0">
              <a:buNone/>
            </a:pPr>
            <a:r>
              <a:rPr lang="en-US" dirty="0"/>
              <a:t>The </a:t>
            </a:r>
            <a:r>
              <a:rPr lang="en-US" b="1" dirty="0"/>
              <a:t>orbit</a:t>
            </a:r>
            <a:r>
              <a:rPr lang="en-US" dirty="0"/>
              <a:t> of an element x in X is the set of images across the group: { </a:t>
            </a:r>
            <a:r>
              <a:rPr lang="en-US" dirty="0" err="1"/>
              <a:t>s.x</a:t>
            </a:r>
            <a:r>
              <a:rPr lang="en-US" dirty="0"/>
              <a:t> | s in S}</a:t>
            </a:r>
          </a:p>
          <a:p>
            <a:pPr marL="0" indent="0">
              <a:buNone/>
            </a:pPr>
            <a:r>
              <a:rPr lang="en-US" dirty="0"/>
              <a:t>I will use </a:t>
            </a:r>
            <a:r>
              <a:rPr lang="en-US" b="1" dirty="0"/>
              <a:t>section</a:t>
            </a:r>
            <a:r>
              <a:rPr lang="en-US" dirty="0"/>
              <a:t> of the group action to refer to the choice of one element in each orbit. </a:t>
            </a:r>
          </a:p>
        </p:txBody>
      </p:sp>
      <p:sp>
        <p:nvSpPr>
          <p:cNvPr id="5" name="Cube 4">
            <a:extLst>
              <a:ext uri="{FF2B5EF4-FFF2-40B4-BE49-F238E27FC236}">
                <a16:creationId xmlns:a16="http://schemas.microsoft.com/office/drawing/2014/main" id="{D46E7795-C434-9B79-50D6-7555C431D95B}"/>
              </a:ext>
            </a:extLst>
          </p:cNvPr>
          <p:cNvSpPr/>
          <p:nvPr/>
        </p:nvSpPr>
        <p:spPr>
          <a:xfrm>
            <a:off x="6574971" y="2142067"/>
            <a:ext cx="2090058" cy="2090058"/>
          </a:xfrm>
          <a:prstGeom prst="cub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ube 5">
            <a:extLst>
              <a:ext uri="{FF2B5EF4-FFF2-40B4-BE49-F238E27FC236}">
                <a16:creationId xmlns:a16="http://schemas.microsoft.com/office/drawing/2014/main" id="{B30ADAC6-13BB-2857-C464-5E7B015E3458}"/>
              </a:ext>
            </a:extLst>
          </p:cNvPr>
          <p:cNvSpPr/>
          <p:nvPr/>
        </p:nvSpPr>
        <p:spPr>
          <a:xfrm rot="10800000">
            <a:off x="6574971" y="2142067"/>
            <a:ext cx="2090058" cy="2090058"/>
          </a:xfrm>
          <a:prstGeom prst="cub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807F89D-3710-7F47-7D44-A8E06144DB11}"/>
              </a:ext>
            </a:extLst>
          </p:cNvPr>
          <p:cNvSpPr txBox="1"/>
          <p:nvPr/>
        </p:nvSpPr>
        <p:spPr>
          <a:xfrm>
            <a:off x="6096000" y="4232125"/>
            <a:ext cx="5357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000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FFD9799-A52B-8941-F29F-011B2EE83920}"/>
              </a:ext>
            </a:extLst>
          </p:cNvPr>
          <p:cNvSpPr txBox="1"/>
          <p:nvPr/>
        </p:nvSpPr>
        <p:spPr>
          <a:xfrm>
            <a:off x="8088086" y="4253897"/>
            <a:ext cx="5357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100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0222CA7-4FAF-148E-BFFA-BD090434CB94}"/>
              </a:ext>
            </a:extLst>
          </p:cNvPr>
          <p:cNvSpPr txBox="1"/>
          <p:nvPr/>
        </p:nvSpPr>
        <p:spPr>
          <a:xfrm>
            <a:off x="6542315" y="3426582"/>
            <a:ext cx="5357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010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DF8A908-B3B9-06C4-B363-A2CBBA1B51AD}"/>
              </a:ext>
            </a:extLst>
          </p:cNvPr>
          <p:cNvSpPr txBox="1"/>
          <p:nvPr/>
        </p:nvSpPr>
        <p:spPr>
          <a:xfrm>
            <a:off x="5943600" y="2490410"/>
            <a:ext cx="5357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001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879AF9B-341F-3E0C-DA90-DDDCC357A216}"/>
              </a:ext>
            </a:extLst>
          </p:cNvPr>
          <p:cNvSpPr txBox="1"/>
          <p:nvPr/>
        </p:nvSpPr>
        <p:spPr>
          <a:xfrm>
            <a:off x="6487886" y="1913468"/>
            <a:ext cx="5357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011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7E217A9-24C9-5092-8262-B6A32417D819}"/>
              </a:ext>
            </a:extLst>
          </p:cNvPr>
          <p:cNvSpPr txBox="1"/>
          <p:nvPr/>
        </p:nvSpPr>
        <p:spPr>
          <a:xfrm>
            <a:off x="8675915" y="3535440"/>
            <a:ext cx="5357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110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70E55D4-5FB2-A4FD-A1F0-63E456A75CA1}"/>
              </a:ext>
            </a:extLst>
          </p:cNvPr>
          <p:cNvSpPr txBox="1"/>
          <p:nvPr/>
        </p:nvSpPr>
        <p:spPr>
          <a:xfrm>
            <a:off x="8686801" y="1880811"/>
            <a:ext cx="5357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111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E9304B9-2FC9-64F7-7E5D-54345EA065CC}"/>
              </a:ext>
            </a:extLst>
          </p:cNvPr>
          <p:cNvSpPr txBox="1"/>
          <p:nvPr/>
        </p:nvSpPr>
        <p:spPr>
          <a:xfrm>
            <a:off x="8153400" y="2490410"/>
            <a:ext cx="5357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101</a:t>
            </a:r>
          </a:p>
        </p:txBody>
      </p:sp>
    </p:spTree>
    <p:extLst>
      <p:ext uri="{BB962C8B-B14F-4D97-AF65-F5344CB8AC3E}">
        <p14:creationId xmlns:p14="http://schemas.microsoft.com/office/powerpoint/2010/main" val="4293931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1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3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6D6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5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6D6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7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6D6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9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C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3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2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2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2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2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3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3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3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3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3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3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3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3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3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0" presetID="3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4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4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4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4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15" presetClass="emph" presetSubtype="0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46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5" presetClass="emph" presetSubtype="0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48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5" presetClass="emph" presetSubtype="0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50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5" presetClass="emph" presetSubtype="0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52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6" presetClass="emph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6" presetID="26" presetClass="emph" presetSubtype="0" fill="hold" grpId="3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7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9" presetID="26" presetClass="emph" presetSubtype="0" fill="hold" grpId="3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0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2" presetID="26" presetClass="emph" presetSubtype="0" fill="hold" grpId="3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3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4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7" grpId="2"/>
      <p:bldP spid="8" grpId="0"/>
      <p:bldP spid="9" grpId="0"/>
      <p:bldP spid="10" grpId="0"/>
      <p:bldP spid="10" grpId="1"/>
      <p:bldP spid="10" grpId="2"/>
      <p:bldP spid="10" grpId="3"/>
      <p:bldP spid="11" grpId="0"/>
      <p:bldP spid="11" grpId="1"/>
      <p:bldP spid="11" grpId="2"/>
      <p:bldP spid="11" grpId="3"/>
      <p:bldP spid="12" grpId="0"/>
      <p:bldP spid="13" grpId="0"/>
      <p:bldP spid="13" grpId="1"/>
      <p:bldP spid="13" grpId="2"/>
      <p:bldP spid="13" grpId="3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5DA19D-1E0C-0D41-5441-8148F6B4D5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Total Orders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816B73-373B-0EF1-5228-32CEF9E0B2C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numCol="1" spcCol="36000" anchor="t" anchorCtr="0"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We will want some total order of simplices in the end anyway (so we get a stream of simplices)</a:t>
            </a:r>
          </a:p>
          <a:p>
            <a:pPr marL="0" indent="0">
              <a:buNone/>
            </a:pPr>
            <a:r>
              <a:rPr lang="en-US" dirty="0"/>
              <a:t>We can induce a total order on simplices if we have a total order on vertices: lexicographic / co-lexicographic (with or without reversing…)</a:t>
            </a:r>
          </a:p>
          <a:p>
            <a:pPr marL="0" indent="0">
              <a:buNone/>
            </a:pPr>
            <a:r>
              <a:rPr lang="en-US" dirty="0"/>
              <a:t>Because everything is finite and tame, this means each orbit will have </a:t>
            </a:r>
            <a:r>
              <a:rPr lang="en-US" b="1" dirty="0"/>
              <a:t>a unique smallest element</a:t>
            </a:r>
            <a:r>
              <a:rPr lang="en-US" dirty="0"/>
              <a:t>.</a:t>
            </a:r>
          </a:p>
          <a:p>
            <a:pPr marL="0" indent="0">
              <a:buNone/>
            </a:pPr>
            <a:r>
              <a:rPr lang="en-US" dirty="0"/>
              <a:t>The action S ⤹ X lifts to an action S ⤹ VR(X):</a:t>
            </a:r>
            <a:br>
              <a:rPr lang="en-US" dirty="0"/>
            </a:br>
            <a:r>
              <a:rPr lang="en-US" dirty="0"/>
              <a:t>s.[v</a:t>
            </a:r>
            <a:r>
              <a:rPr lang="en-US" baseline="-25000" dirty="0"/>
              <a:t>0</a:t>
            </a:r>
            <a:r>
              <a:rPr lang="en-US" dirty="0"/>
              <a:t>,…,</a:t>
            </a:r>
            <a:r>
              <a:rPr lang="en-US" dirty="0" err="1"/>
              <a:t>v</a:t>
            </a:r>
            <a:r>
              <a:rPr lang="en-US" baseline="-25000" dirty="0" err="1"/>
              <a:t>d</a:t>
            </a:r>
            <a:r>
              <a:rPr lang="en-US" dirty="0"/>
              <a:t>] = [s.v</a:t>
            </a:r>
            <a:r>
              <a:rPr lang="en-US" baseline="-25000" dirty="0"/>
              <a:t>0</a:t>
            </a:r>
            <a:r>
              <a:rPr lang="en-US" dirty="0"/>
              <a:t>,…,</a:t>
            </a:r>
            <a:r>
              <a:rPr lang="en-US" dirty="0" err="1"/>
              <a:t>s.v</a:t>
            </a:r>
            <a:r>
              <a:rPr lang="en-US" baseline="-25000" dirty="0" err="1"/>
              <a:t>d</a:t>
            </a:r>
            <a:r>
              <a:rPr lang="en-US" dirty="0"/>
              <a:t>] </a:t>
            </a:r>
          </a:p>
          <a:p>
            <a:pPr marL="0" indent="0">
              <a:buNone/>
            </a:pPr>
            <a:r>
              <a:rPr lang="en-US" dirty="0"/>
              <a:t>Because we are acting by isometries, the entire orbit of a simplex enters the stream at once.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93FF2C-78F6-1F59-A531-E4DB1DEA56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4106333"/>
          </a:xfrm>
        </p:spPr>
        <p:txBody>
          <a:bodyPr anchor="t" anchorCtr="0"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Creating a new candidate in </a:t>
            </a:r>
            <a:r>
              <a:rPr lang="en-US" dirty="0" err="1"/>
              <a:t>Zomorodian’s</a:t>
            </a:r>
            <a:r>
              <a:rPr lang="en-US" dirty="0"/>
              <a:t> algorithm is fast (…with the right data structures…)</a:t>
            </a:r>
          </a:p>
          <a:p>
            <a:pPr marL="0" indent="0">
              <a:buNone/>
            </a:pPr>
            <a:r>
              <a:rPr lang="en-US" dirty="0"/>
              <a:t>Two options for using the orbit structures: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Emit the entire orbit when we see the first element to get generated.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Emit the entire orbit when we see the unique minimal element of the orbit get generated.</a:t>
            </a:r>
          </a:p>
          <a:p>
            <a:pPr marL="0" indent="0">
              <a:buNone/>
            </a:pPr>
            <a:r>
              <a:rPr lang="en-US" dirty="0"/>
              <a:t>Option 1. would require us to be able to recognize when a simplex has already been emitted, which implies storing too much.</a:t>
            </a:r>
          </a:p>
          <a:p>
            <a:pPr marL="0" indent="0">
              <a:buNone/>
            </a:pPr>
            <a:r>
              <a:rPr lang="en-US" dirty="0"/>
              <a:t>Option 2 could speed things up without adding storage if we can easily recognize minimal elements of orbits.</a:t>
            </a:r>
          </a:p>
        </p:txBody>
      </p:sp>
    </p:spTree>
    <p:extLst>
      <p:ext uri="{BB962C8B-B14F-4D97-AF65-F5344CB8AC3E}">
        <p14:creationId xmlns:p14="http://schemas.microsoft.com/office/powerpoint/2010/main" val="29352232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F1A275-78A2-3BB6-04B6-3FF86E145E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the Finitely Generated Group Structure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87F589-2842-5DF1-9475-6311DB6449A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anchor="t" anchorCtr="0"/>
          <a:lstStyle/>
          <a:p>
            <a:pPr marL="0" indent="0">
              <a:buNone/>
            </a:pPr>
            <a:r>
              <a:rPr lang="en-US" dirty="0"/>
              <a:t>Wouldn’t it be nice if:</a:t>
            </a:r>
          </a:p>
          <a:p>
            <a:pPr marL="0" indent="0">
              <a:buNone/>
            </a:pPr>
            <a:r>
              <a:rPr lang="en-US" dirty="0"/>
              <a:t>Conjecture:</a:t>
            </a:r>
            <a:br>
              <a:rPr lang="en-US" dirty="0"/>
            </a:br>
            <a:r>
              <a:rPr lang="en-US" dirty="0"/>
              <a:t>An element x in X is orbit-minimal if for each generator g in G: </a:t>
            </a:r>
            <a:r>
              <a:rPr lang="en-US" dirty="0" err="1"/>
              <a:t>g.x</a:t>
            </a:r>
            <a:r>
              <a:rPr lang="en-US" dirty="0"/>
              <a:t> &gt; x and g</a:t>
            </a:r>
            <a:r>
              <a:rPr lang="en-US" baseline="30000" dirty="0"/>
              <a:t>-1</a:t>
            </a:r>
            <a:r>
              <a:rPr lang="en-US" dirty="0"/>
              <a:t>.x &gt; x.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Unfortunately, this is not true – counterexamples show up almost immediately when generating a </a:t>
            </a:r>
            <a:r>
              <a:rPr lang="en-US" dirty="0" err="1"/>
              <a:t>Vietoris</a:t>
            </a:r>
            <a:r>
              <a:rPr lang="en-US" dirty="0"/>
              <a:t>-Rips complex.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BA6B29-241C-B612-9376-F9368B09E4D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anchor="t" anchorCtr="0"/>
          <a:lstStyle/>
          <a:p>
            <a:pPr marL="0" indent="0">
              <a:buNone/>
            </a:pPr>
            <a:r>
              <a:rPr lang="en-US" dirty="0"/>
              <a:t>However:</a:t>
            </a:r>
          </a:p>
          <a:p>
            <a:pPr marL="0" indent="0">
              <a:buNone/>
            </a:pPr>
            <a:r>
              <a:rPr lang="en-US" dirty="0"/>
              <a:t>Certainly, if the criterion does </a:t>
            </a:r>
            <a:r>
              <a:rPr lang="en-US" b="1" dirty="0"/>
              <a:t>not</a:t>
            </a:r>
            <a:r>
              <a:rPr lang="en-US" dirty="0"/>
              <a:t> hold, then x could not possibly be orbit-minimal.</a:t>
            </a:r>
          </a:p>
          <a:p>
            <a:pPr marL="0" indent="0">
              <a:buNone/>
            </a:pPr>
            <a:r>
              <a:rPr lang="en-US" dirty="0"/>
              <a:t>The criterion might be much faster to check than generating the entire orbit repeatedly.</a:t>
            </a:r>
          </a:p>
          <a:p>
            <a:pPr marL="0" indent="0">
              <a:buNone/>
            </a:pPr>
            <a:r>
              <a:rPr lang="en-US" dirty="0"/>
              <a:t>So we can prune the search space more aggressively.</a:t>
            </a:r>
          </a:p>
        </p:txBody>
      </p:sp>
    </p:spTree>
    <p:extLst>
      <p:ext uri="{BB962C8B-B14F-4D97-AF65-F5344CB8AC3E}">
        <p14:creationId xmlns:p14="http://schemas.microsoft.com/office/powerpoint/2010/main" val="4282257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3E3B1A-025D-8B85-96D8-7388113506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We have implementations of </a:t>
            </a:r>
            <a:r>
              <a:rPr lang="en-US" dirty="0" err="1"/>
              <a:t>Zomorodian’s</a:t>
            </a:r>
            <a:r>
              <a:rPr lang="en-US" dirty="0"/>
              <a:t> Incremental Algorithm that use orbit-minimal elements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87B07C-F7E0-1D81-AE7E-F06C459650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2" y="2142066"/>
            <a:ext cx="4995334" cy="4715933"/>
          </a:xfrm>
        </p:spPr>
        <p:txBody>
          <a:bodyPr anchor="t" anchorCtr="0"/>
          <a:lstStyle/>
          <a:p>
            <a:pPr marL="0" indent="0">
              <a:buNone/>
            </a:pPr>
            <a:r>
              <a:rPr lang="en-US" dirty="0"/>
              <a:t>4-bit Hypercube, max </a:t>
            </a:r>
            <a:r>
              <a:rPr lang="en-US" dirty="0" err="1"/>
              <a:t>dist</a:t>
            </a:r>
            <a:r>
              <a:rPr lang="en-US" dirty="0"/>
              <a:t>=10, max dim=10</a:t>
            </a:r>
          </a:p>
          <a:p>
            <a:r>
              <a:rPr lang="en-US" dirty="0"/>
              <a:t>|S</a:t>
            </a:r>
            <a:r>
              <a:rPr lang="en-US" baseline="-25000" dirty="0"/>
              <a:t>4</a:t>
            </a:r>
            <a:r>
              <a:rPr lang="en-US" dirty="0"/>
              <a:t>| = 24</a:t>
            </a:r>
          </a:p>
          <a:p>
            <a:r>
              <a:rPr lang="en-US" dirty="0"/>
              <a:t>|X| = 16</a:t>
            </a:r>
          </a:p>
          <a:p>
            <a:r>
              <a:rPr lang="en-US" dirty="0"/>
              <a:t>|VR(X)| = 63 018</a:t>
            </a:r>
          </a:p>
          <a:p>
            <a:r>
              <a:rPr lang="en-US" dirty="0"/>
              <a:t>Naïve </a:t>
            </a:r>
            <a:r>
              <a:rPr lang="en-US" dirty="0" err="1"/>
              <a:t>Bron-Kerbosch</a:t>
            </a:r>
            <a:r>
              <a:rPr lang="en-US" dirty="0"/>
              <a:t>:</a:t>
            </a:r>
            <a:br>
              <a:rPr lang="en-US" dirty="0"/>
            </a:br>
            <a:r>
              <a:rPr lang="en-US" dirty="0"/>
              <a:t>52.0s / 7ms / 0ms</a:t>
            </a:r>
          </a:p>
          <a:p>
            <a:r>
              <a:rPr lang="en-US" dirty="0" err="1"/>
              <a:t>Zomorodian</a:t>
            </a:r>
            <a:r>
              <a:rPr lang="en-US" dirty="0"/>
              <a:t>:</a:t>
            </a:r>
            <a:br>
              <a:rPr lang="en-US" dirty="0"/>
            </a:br>
            <a:r>
              <a:rPr lang="en-US" dirty="0"/>
              <a:t>51.4s / 5.2s / 53ms</a:t>
            </a:r>
          </a:p>
          <a:p>
            <a:r>
              <a:rPr lang="en-US" dirty="0" err="1"/>
              <a:t>Zomorodian</a:t>
            </a:r>
            <a:r>
              <a:rPr lang="en-US" dirty="0"/>
              <a:t> with orbit-minimal elements:</a:t>
            </a:r>
            <a:br>
              <a:rPr lang="en-US" dirty="0"/>
            </a:br>
            <a:r>
              <a:rPr lang="en-US" dirty="0"/>
              <a:t>32.2s / 5.2s / 207ms</a:t>
            </a:r>
          </a:p>
          <a:p>
            <a:r>
              <a:rPr lang="en-US" dirty="0" err="1"/>
              <a:t>Zomorodian</a:t>
            </a:r>
            <a:r>
              <a:rPr lang="en-US" dirty="0"/>
              <a:t> with group generator checks:</a:t>
            </a:r>
            <a:br>
              <a:rPr lang="en-US" dirty="0"/>
            </a:br>
            <a:r>
              <a:rPr lang="en-US" dirty="0"/>
              <a:t>15.4s / 6.0s / 53ms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E48911-4A53-96B9-DDFF-2D3EF8AE1B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4715933"/>
          </a:xfrm>
        </p:spPr>
        <p:txBody>
          <a:bodyPr anchor="t" anchorCtr="0"/>
          <a:lstStyle/>
          <a:p>
            <a:pPr marL="0" indent="0">
              <a:buNone/>
            </a:pPr>
            <a:r>
              <a:rPr lang="en-US" dirty="0"/>
              <a:t>We measure:</a:t>
            </a:r>
            <a:br>
              <a:rPr lang="en-US" dirty="0"/>
            </a:br>
            <a:r>
              <a:rPr lang="en-US" dirty="0"/>
              <a:t>Creation  / Traversing in order / Visiting every 100</a:t>
            </a:r>
            <a:r>
              <a:rPr lang="en-US" baseline="30000" dirty="0"/>
              <a:t>th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We have not yet tried very hard to be competitive with other libraries.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After a week of computation, the 5-bit hypercube has not finished using any of the algorithms.</a:t>
            </a:r>
          </a:p>
          <a:p>
            <a:pPr marL="0" indent="0">
              <a:buNone/>
            </a:pPr>
            <a:r>
              <a:rPr lang="en-US" dirty="0"/>
              <a:t>However: it has also not run into out-of-memory errors.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Computations were performed on a 32-core compute server with Ubuntu and 256G RAM.</a:t>
            </a:r>
          </a:p>
        </p:txBody>
      </p:sp>
    </p:spTree>
    <p:extLst>
      <p:ext uri="{BB962C8B-B14F-4D97-AF65-F5344CB8AC3E}">
        <p14:creationId xmlns:p14="http://schemas.microsoft.com/office/powerpoint/2010/main" val="162053584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Celestial</Template>
  <TotalTime>8915</TotalTime>
  <Words>1273</Words>
  <Application>Microsoft Macintosh PowerPoint</Application>
  <PresentationFormat>Widescreen</PresentationFormat>
  <Paragraphs>142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Celestial</vt:lpstr>
      <vt:lpstr>Highly Symmetric Point Clouds</vt:lpstr>
      <vt:lpstr>Rising Interest in Symmetric Point Clouds</vt:lpstr>
      <vt:lpstr>New software development</vt:lpstr>
      <vt:lpstr>Question: Does knowing the symmetry of a point cloud help?</vt:lpstr>
      <vt:lpstr>A First Study Object: Vietoris-Rips Complex of the Hypercube with Zomorodian’s Incremental Algorithm</vt:lpstr>
      <vt:lpstr>Quick Primer on Group Actions for Symmetry</vt:lpstr>
      <vt:lpstr>Using Total Orders</vt:lpstr>
      <vt:lpstr>Using the Finitely Generated Group Structure</vt:lpstr>
      <vt:lpstr>We have implementations of Zomorodian’s Incremental Algorithm that use orbit-minimal elements</vt:lpstr>
      <vt:lpstr>We have implementations of Zomorodian’s Incremental Algorithm that use orbit-minimal elements</vt:lpstr>
      <vt:lpstr>Our intended next steps</vt:lpstr>
      <vt:lpstr>Thank you for your attention And Thank you to my research group and collaborators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Highly Symmetric Point Clouds</dc:title>
  <dc:creator>Mikael Vejdemo-Johansson</dc:creator>
  <cp:lastModifiedBy>Mikael Vejdemo-Johansson</cp:lastModifiedBy>
  <cp:revision>10</cp:revision>
  <dcterms:created xsi:type="dcterms:W3CDTF">2024-03-07T10:35:28Z</dcterms:created>
  <dcterms:modified xsi:type="dcterms:W3CDTF">2024-09-16T09:25:37Z</dcterms:modified>
</cp:coreProperties>
</file>