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8" r:id="rId11"/>
    <p:sldId id="269" r:id="rId12"/>
    <p:sldId id="266" r:id="rId13"/>
    <p:sldId id="267" r:id="rId14"/>
    <p:sldId id="270" r:id="rId15"/>
    <p:sldId id="271" r:id="rId16"/>
    <p:sldId id="272" r:id="rId17"/>
    <p:sldId id="273" r:id="rId18"/>
    <p:sldId id="276" r:id="rId19"/>
    <p:sldId id="277" r:id="rId20"/>
    <p:sldId id="278" r:id="rId21"/>
    <p:sldId id="279" r:id="rId22"/>
    <p:sldId id="275" r:id="rId23"/>
    <p:sldId id="274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095"/>
    <p:restoredTop sz="94762"/>
  </p:normalViewPr>
  <p:slideViewPr>
    <p:cSldViewPr snapToGrid="0">
      <p:cViewPr>
        <p:scale>
          <a:sx n="119" d="100"/>
          <a:sy n="119" d="100"/>
        </p:scale>
        <p:origin x="-520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919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9938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088756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8877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722725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2961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1/6/25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1028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273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748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517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1/6/25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340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274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652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883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1/6/25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975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941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336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25D8B-F981-D738-C4E6-A2CCC78631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4497" y="2404534"/>
            <a:ext cx="9207061" cy="1646302"/>
          </a:xfrm>
        </p:spPr>
        <p:txBody>
          <a:bodyPr/>
          <a:lstStyle/>
          <a:p>
            <a:r>
              <a:rPr lang="en-US" i="1" dirty="0"/>
              <a:t>k</a:t>
            </a:r>
            <a:r>
              <a:rPr lang="en-US" dirty="0"/>
              <a:t>-means considered harmful</a:t>
            </a:r>
            <a:br>
              <a:rPr lang="en-US" dirty="0"/>
            </a:br>
            <a:r>
              <a:rPr lang="en-US" sz="4000" dirty="0"/>
              <a:t>…as clustering for Mapper…</a:t>
            </a:r>
            <a:endParaRPr lang="en-US" i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E4077A-9BCF-A1E1-66E2-C844909538B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en-US" dirty="0"/>
              <a:t>Mikael Vejdemo-Johansson</a:t>
            </a:r>
          </a:p>
          <a:p>
            <a:pPr algn="l"/>
            <a:r>
              <a:rPr lang="en-US" dirty="0"/>
              <a:t>CUNY College of Staten Island: Mathematics</a:t>
            </a:r>
          </a:p>
          <a:p>
            <a:pPr algn="l"/>
            <a:r>
              <a:rPr lang="en-US" dirty="0"/>
              <a:t>CUNY Graduate Center: Computer Science, Data Science, Mathematics</a:t>
            </a:r>
          </a:p>
        </p:txBody>
      </p:sp>
    </p:spTree>
    <p:extLst>
      <p:ext uri="{BB962C8B-B14F-4D97-AF65-F5344CB8AC3E}">
        <p14:creationId xmlns:p14="http://schemas.microsoft.com/office/powerpoint/2010/main" val="16609659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F9A6B-D6CE-0812-F9BD-025A78CEE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9660C0-6080-009F-0CC1-E999F1F196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early Mapper applications, results were motivated by </a:t>
            </a:r>
            <a:r>
              <a:rPr lang="en-US" b="1" dirty="0"/>
              <a:t>stability under parameter variation</a:t>
            </a:r>
            <a:r>
              <a:rPr lang="en-US" dirty="0"/>
              <a:t>: that since the resulting shape is similar when the details of generating the cover or the clustering algorithm are modified, the result is saying </a:t>
            </a:r>
            <a:r>
              <a:rPr lang="en-US" i="1" dirty="0"/>
              <a:t>something</a:t>
            </a:r>
            <a:r>
              <a:rPr lang="en-US" dirty="0"/>
              <a:t> about the data source.</a:t>
            </a:r>
          </a:p>
          <a:p>
            <a:endParaRPr lang="en-US" dirty="0"/>
          </a:p>
          <a:p>
            <a:r>
              <a:rPr lang="en-US" dirty="0"/>
              <a:t>Stability alone does not give us an actual connection between data source shape and the Mapper complex: it tells us that it is some kind of invariant, but not whether we can draw any further conclusions.</a:t>
            </a:r>
          </a:p>
        </p:txBody>
      </p:sp>
    </p:spTree>
    <p:extLst>
      <p:ext uri="{BB962C8B-B14F-4D97-AF65-F5344CB8AC3E}">
        <p14:creationId xmlns:p14="http://schemas.microsoft.com/office/powerpoint/2010/main" val="12068912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89D63-B0B1-215C-8BFB-DB7F74AB0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Nerve Lemma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A49C3E-58ED-43C7-0B2F-A87DE821D5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80161"/>
            <a:ext cx="8596668" cy="4761202"/>
          </a:xfrm>
        </p:spPr>
        <p:txBody>
          <a:bodyPr/>
          <a:lstStyle/>
          <a:p>
            <a:r>
              <a:rPr lang="en-US" dirty="0"/>
              <a:t>The Nerve Lemma </a:t>
            </a:r>
            <a:r>
              <a:rPr lang="en-US" b="1" dirty="0"/>
              <a:t>does</a:t>
            </a:r>
            <a:r>
              <a:rPr lang="en-US" dirty="0"/>
              <a:t> provide a concrete connection between shapes: </a:t>
            </a:r>
            <a:br>
              <a:rPr lang="en-US" dirty="0"/>
            </a:br>
            <a:r>
              <a:rPr lang="en-US" dirty="0"/>
              <a:t>as long as the cover is nice enough (a </a:t>
            </a:r>
            <a:r>
              <a:rPr lang="en-US" b="1" dirty="0"/>
              <a:t>good cover</a:t>
            </a:r>
            <a:r>
              <a:rPr lang="en-US" dirty="0"/>
              <a:t>), the Mapper complex and the data source describe the same shape, up to some notion of equality.</a:t>
            </a:r>
            <a:br>
              <a:rPr lang="en-US" dirty="0"/>
            </a:br>
            <a:r>
              <a:rPr lang="en-US" dirty="0"/>
              <a:t>(different theorems provide different types of equality)</a:t>
            </a:r>
          </a:p>
          <a:p>
            <a:r>
              <a:rPr lang="en-US" dirty="0"/>
              <a:t>V-J – Leshchenko: Mapper as it was usually used (probably still is…) does not actually </a:t>
            </a:r>
            <a:r>
              <a:rPr lang="en-US" b="1" dirty="0"/>
              <a:t>check</a:t>
            </a:r>
            <a:r>
              <a:rPr lang="en-US" dirty="0"/>
              <a:t> whether the resulting cover is nice enough: we are basically taking it on trust that the Nerve lemma comes close to applying.</a:t>
            </a:r>
          </a:p>
          <a:p>
            <a:pPr lvl="1"/>
            <a:r>
              <a:rPr lang="en-US" dirty="0"/>
              <a:t>V-J – Mukherjee: In order to run a hypothesis test for the Nerve lemma conditions, acyclicity testing needs multiple hypothesis correction; our paper provides methods for this.</a:t>
            </a:r>
          </a:p>
          <a:p>
            <a:r>
              <a:rPr lang="en-US" dirty="0"/>
              <a:t>Failure to ensure a good cover can both add and remove topological features.</a:t>
            </a:r>
          </a:p>
          <a:p>
            <a:endParaRPr lang="en-US" dirty="0"/>
          </a:p>
          <a:p>
            <a:r>
              <a:rPr lang="en-US" dirty="0"/>
              <a:t>Alvarado-Belton-Lee-Palande-Percival-</a:t>
            </a:r>
            <a:r>
              <a:rPr lang="en-US" dirty="0" err="1"/>
              <a:t>Purvine</a:t>
            </a:r>
            <a:r>
              <a:rPr lang="en-US" dirty="0"/>
              <a:t>: </a:t>
            </a:r>
            <a:r>
              <a:rPr lang="en-US" b="1" dirty="0"/>
              <a:t>ANY</a:t>
            </a:r>
            <a:r>
              <a:rPr lang="en-US" dirty="0"/>
              <a:t> (small enough) simplicial complex is the Mapper complex on a dataset if you can pick the lens function.</a:t>
            </a:r>
          </a:p>
        </p:txBody>
      </p:sp>
    </p:spTree>
    <p:extLst>
      <p:ext uri="{BB962C8B-B14F-4D97-AF65-F5344CB8AC3E}">
        <p14:creationId xmlns:p14="http://schemas.microsoft.com/office/powerpoint/2010/main" val="1400648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E5448-B70F-8015-9E8A-A9DBFB30A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Focus of this talk: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The choice of </a:t>
            </a:r>
            <a:r>
              <a:rPr lang="en-US" b="1" dirty="0"/>
              <a:t>clustering algorithm</a:t>
            </a:r>
            <a:r>
              <a:rPr lang="en-US" dirty="0"/>
              <a:t> in the Mapper algorithm.</a:t>
            </a:r>
          </a:p>
        </p:txBody>
      </p:sp>
    </p:spTree>
    <p:extLst>
      <p:ext uri="{BB962C8B-B14F-4D97-AF65-F5344CB8AC3E}">
        <p14:creationId xmlns:p14="http://schemas.microsoft.com/office/powerpoint/2010/main" val="1831444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19370-5EBA-7BAD-BD5A-9881C7080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36600"/>
          </a:xfrm>
        </p:spPr>
        <p:txBody>
          <a:bodyPr>
            <a:normAutofit fontScale="90000"/>
          </a:bodyPr>
          <a:lstStyle/>
          <a:p>
            <a:r>
              <a:rPr lang="en-US" dirty="0"/>
              <a:t>Clustering Algorithms in Mapper</a:t>
            </a:r>
            <a:br>
              <a:rPr lang="en-US" dirty="0"/>
            </a:br>
            <a:r>
              <a:rPr lang="en-US" dirty="0"/>
              <a:t>And a little bit of 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2872A-BB4B-2B35-5D07-69740A1E8A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77999"/>
            <a:ext cx="8596668" cy="4864101"/>
          </a:xfrm>
        </p:spPr>
        <p:txBody>
          <a:bodyPr>
            <a:normAutofit/>
          </a:bodyPr>
          <a:lstStyle/>
          <a:p>
            <a:r>
              <a:rPr lang="en-US" dirty="0"/>
              <a:t>2007: Gurjeet Singh proposes the Mapper algorithm in his PhD thesis.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Singh goes on to found </a:t>
            </a:r>
            <a:r>
              <a:rPr lang="en-US" dirty="0" err="1"/>
              <a:t>Ayasdi</a:t>
            </a:r>
            <a:r>
              <a:rPr lang="en-US" dirty="0"/>
              <a:t> together with Gunnar Carlsson, and launch numerous academic collaborations. </a:t>
            </a:r>
            <a:r>
              <a:rPr lang="en-US" dirty="0" err="1"/>
              <a:t>Ayasdi</a:t>
            </a:r>
            <a:r>
              <a:rPr lang="en-US" dirty="0"/>
              <a:t> sells a data analysis platform based on Mapper.</a:t>
            </a:r>
          </a:p>
          <a:p>
            <a:r>
              <a:rPr lang="en-US" dirty="0" err="1"/>
              <a:t>Ayasdi’s</a:t>
            </a:r>
            <a:r>
              <a:rPr lang="en-US" dirty="0"/>
              <a:t> internal research refines an adaptive clustering algorithm:</a:t>
            </a:r>
            <a:br>
              <a:rPr lang="en-US" dirty="0"/>
            </a:br>
            <a:r>
              <a:rPr lang="en-US" dirty="0"/>
              <a:t>Hierarchical clustering, followed by a heuristic for choosing a cut-off value within the first large gap in the dendrogram.</a:t>
            </a:r>
          </a:p>
          <a:p>
            <a:r>
              <a:rPr lang="en-US" dirty="0"/>
              <a:t>2011: Daniel </a:t>
            </a:r>
            <a:r>
              <a:rPr lang="en-US" dirty="0" err="1"/>
              <a:t>Müllner</a:t>
            </a:r>
            <a:r>
              <a:rPr lang="en-US" dirty="0"/>
              <a:t> and </a:t>
            </a:r>
            <a:r>
              <a:rPr lang="en-US" dirty="0" err="1"/>
              <a:t>Aravindakshan</a:t>
            </a:r>
            <a:r>
              <a:rPr lang="en-US" dirty="0"/>
              <a:t> Babu release the first independent open source implementation.</a:t>
            </a:r>
          </a:p>
          <a:p>
            <a:r>
              <a:rPr lang="en-US" dirty="0"/>
              <a:t>Since then: Kepler-Mapper, </a:t>
            </a:r>
            <a:r>
              <a:rPr lang="en-US" dirty="0" err="1"/>
              <a:t>TDAMapper</a:t>
            </a:r>
            <a:r>
              <a:rPr lang="en-US" dirty="0"/>
              <a:t> [R], </a:t>
            </a:r>
            <a:r>
              <a:rPr lang="en-US" dirty="0" err="1"/>
              <a:t>giotto-tda</a:t>
            </a:r>
            <a:r>
              <a:rPr lang="en-US" dirty="0"/>
              <a:t>, </a:t>
            </a:r>
            <a:r>
              <a:rPr lang="en-US" dirty="0" err="1"/>
              <a:t>tmap</a:t>
            </a:r>
            <a:r>
              <a:rPr lang="en-US" dirty="0"/>
              <a:t>, …</a:t>
            </a:r>
          </a:p>
          <a:p>
            <a:endParaRPr lang="en-US" dirty="0"/>
          </a:p>
          <a:p>
            <a:r>
              <a:rPr lang="en-US" dirty="0"/>
              <a:t>Since </a:t>
            </a:r>
            <a:r>
              <a:rPr lang="en-US" dirty="0" err="1"/>
              <a:t>Ayasdi’s</a:t>
            </a:r>
            <a:r>
              <a:rPr lang="en-US" dirty="0"/>
              <a:t> clustering algorithm is proprietary, most later work uses more accessible algorithms: often scikit-learn, often k-Means or DBSCAN.</a:t>
            </a:r>
          </a:p>
        </p:txBody>
      </p:sp>
    </p:spTree>
    <p:extLst>
      <p:ext uri="{BB962C8B-B14F-4D97-AF65-F5344CB8AC3E}">
        <p14:creationId xmlns:p14="http://schemas.microsoft.com/office/powerpoint/2010/main" val="16970455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F66DD-C533-25AB-BDEA-E58D3AFD9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DBSCAN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7A3263-CD9D-6B13-61B7-C368500B4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DBSCAN is an adaptive algorithm that picks the number of clusters from the data.</a:t>
            </a:r>
          </a:p>
          <a:p>
            <a:r>
              <a:rPr lang="en-US" dirty="0"/>
              <a:t>It works by finding sufficiently large high-density sets of points, and then growing these core sets.</a:t>
            </a:r>
          </a:p>
          <a:p>
            <a:r>
              <a:rPr lang="en-US" dirty="0"/>
              <a:t>Low-density points and outliers might not get assigned to any one actual cluster: DBSCAN returns one special group of </a:t>
            </a:r>
            <a:r>
              <a:rPr lang="en-US" dirty="0" err="1"/>
              <a:t>unclustered</a:t>
            </a:r>
            <a:r>
              <a:rPr lang="en-US" dirty="0"/>
              <a:t> points.</a:t>
            </a:r>
          </a:p>
          <a:p>
            <a:r>
              <a:rPr lang="en-US" dirty="0"/>
              <a:t>To use DBSCAN in Mapper, you must handle the </a:t>
            </a:r>
            <a:r>
              <a:rPr lang="en-US" dirty="0" err="1"/>
              <a:t>unclustered</a:t>
            </a:r>
            <a:r>
              <a:rPr lang="en-US" dirty="0"/>
              <a:t> points.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 have checked the source-code of </a:t>
            </a:r>
            <a:r>
              <a:rPr lang="en-US" dirty="0" err="1"/>
              <a:t>giotto-tda</a:t>
            </a:r>
            <a:r>
              <a:rPr lang="en-US" dirty="0"/>
              <a:t>: they do it correctly.</a:t>
            </a:r>
          </a:p>
        </p:txBody>
      </p:sp>
    </p:spTree>
    <p:extLst>
      <p:ext uri="{BB962C8B-B14F-4D97-AF65-F5344CB8AC3E}">
        <p14:creationId xmlns:p14="http://schemas.microsoft.com/office/powerpoint/2010/main" val="33539465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B4294-076D-F81A-B41A-BB977CE4E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k</a:t>
            </a:r>
            <a:r>
              <a:rPr lang="en-US" dirty="0"/>
              <a:t>-means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52CE15-27A0-0164-56E3-F2368AB5D6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k</a:t>
            </a:r>
            <a:r>
              <a:rPr lang="en-US" dirty="0"/>
              <a:t>-means clustering starts by picking a prescribed number of clusters. Then the data is divided up into </a:t>
            </a:r>
            <a:r>
              <a:rPr lang="en-US" i="1" dirty="0"/>
              <a:t>k</a:t>
            </a:r>
            <a:r>
              <a:rPr lang="en-US" dirty="0"/>
              <a:t> cluster sets that optimize a penalty function that rewards small distances within clusters and long distances between clusters.</a:t>
            </a:r>
          </a:p>
          <a:p>
            <a:r>
              <a:rPr lang="en-US" i="1" dirty="0"/>
              <a:t>k</a:t>
            </a:r>
            <a:r>
              <a:rPr lang="en-US" dirty="0"/>
              <a:t>-means will return </a:t>
            </a:r>
            <a:r>
              <a:rPr lang="en-US" i="1" dirty="0"/>
              <a:t>k</a:t>
            </a:r>
            <a:r>
              <a:rPr lang="en-US" dirty="0"/>
              <a:t> clusters, regardless of whether or not the data allows for it.</a:t>
            </a:r>
          </a:p>
          <a:p>
            <a:r>
              <a:rPr lang="en-US" dirty="0"/>
              <a:t>If </a:t>
            </a:r>
            <a:r>
              <a:rPr lang="en-US" i="1" dirty="0"/>
              <a:t>k</a:t>
            </a:r>
            <a:r>
              <a:rPr lang="en-US" dirty="0"/>
              <a:t> is too low, clusters will be merged together.</a:t>
            </a:r>
          </a:p>
          <a:p>
            <a:r>
              <a:rPr lang="en-US" dirty="0"/>
              <a:t>If </a:t>
            </a:r>
            <a:r>
              <a:rPr lang="en-US" i="1" dirty="0"/>
              <a:t>k</a:t>
            </a:r>
            <a:r>
              <a:rPr lang="en-US" dirty="0"/>
              <a:t> is too high, clusters will be split apart.</a:t>
            </a:r>
          </a:p>
        </p:txBody>
      </p:sp>
    </p:spTree>
    <p:extLst>
      <p:ext uri="{BB962C8B-B14F-4D97-AF65-F5344CB8AC3E}">
        <p14:creationId xmlns:p14="http://schemas.microsoft.com/office/powerpoint/2010/main" val="41369616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0CEF7-538A-F573-E653-A0413305E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74700"/>
          </a:xfrm>
        </p:spPr>
        <p:txBody>
          <a:bodyPr/>
          <a:lstStyle/>
          <a:p>
            <a:r>
              <a:rPr lang="en-US" dirty="0"/>
              <a:t>Clustering Failures: DBSCAN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A67A1-E143-F5E8-BF53-634092193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2300" y="2160589"/>
            <a:ext cx="3571702" cy="3880773"/>
          </a:xfrm>
        </p:spPr>
        <p:txBody>
          <a:bodyPr/>
          <a:lstStyle/>
          <a:p>
            <a:r>
              <a:rPr lang="en-US" dirty="0"/>
              <a:t>We already saw one clustering failure in the example.</a:t>
            </a:r>
          </a:p>
          <a:p>
            <a:r>
              <a:rPr lang="en-US" dirty="0"/>
              <a:t>This example used DBSCAN.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0667DB6-F4FC-B0D2-50F7-A37F8287693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61782" y="74142"/>
            <a:ext cx="7339914" cy="7339914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B3C9B28-59CF-BCB2-609C-A8627ACA4B76}"/>
              </a:ext>
            </a:extLst>
          </p:cNvPr>
          <p:cNvCxnSpPr>
            <a:cxnSpLocks/>
          </p:cNvCxnSpPr>
          <p:nvPr/>
        </p:nvCxnSpPr>
        <p:spPr>
          <a:xfrm flipH="1">
            <a:off x="1298713" y="1421027"/>
            <a:ext cx="530087" cy="85834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D78A632-C178-AFBD-5E45-7989AF4A8965}"/>
              </a:ext>
            </a:extLst>
          </p:cNvPr>
          <p:cNvCxnSpPr>
            <a:cxnSpLocks/>
          </p:cNvCxnSpPr>
          <p:nvPr/>
        </p:nvCxnSpPr>
        <p:spPr>
          <a:xfrm>
            <a:off x="1921565" y="1421027"/>
            <a:ext cx="251791" cy="92039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87AF88F-50CD-83A6-909D-5E3448EBD48E}"/>
              </a:ext>
            </a:extLst>
          </p:cNvPr>
          <p:cNvCxnSpPr>
            <a:cxnSpLocks/>
          </p:cNvCxnSpPr>
          <p:nvPr/>
        </p:nvCxnSpPr>
        <p:spPr>
          <a:xfrm flipH="1">
            <a:off x="1095535" y="2448205"/>
            <a:ext cx="117496" cy="1225692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005BAAB-F3CF-6AA3-B12A-2DD5AC20E973}"/>
              </a:ext>
            </a:extLst>
          </p:cNvPr>
          <p:cNvCxnSpPr>
            <a:cxnSpLocks/>
          </p:cNvCxnSpPr>
          <p:nvPr/>
        </p:nvCxnSpPr>
        <p:spPr>
          <a:xfrm flipH="1">
            <a:off x="1908312" y="2482410"/>
            <a:ext cx="265044" cy="117433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6E96F1C-B571-4553-222E-BB733CE0BA79}"/>
              </a:ext>
            </a:extLst>
          </p:cNvPr>
          <p:cNvCxnSpPr>
            <a:cxnSpLocks/>
          </p:cNvCxnSpPr>
          <p:nvPr/>
        </p:nvCxnSpPr>
        <p:spPr>
          <a:xfrm>
            <a:off x="2238314" y="2482410"/>
            <a:ext cx="437248" cy="119148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946C253-3A02-EA46-FA84-4B8D4611993F}"/>
              </a:ext>
            </a:extLst>
          </p:cNvPr>
          <p:cNvCxnSpPr>
            <a:cxnSpLocks/>
          </p:cNvCxnSpPr>
          <p:nvPr/>
        </p:nvCxnSpPr>
        <p:spPr>
          <a:xfrm>
            <a:off x="1095535" y="3782494"/>
            <a:ext cx="117496" cy="1132964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DED2B13-4EC1-AF26-39FC-1CBEFF9BA88F}"/>
              </a:ext>
            </a:extLst>
          </p:cNvPr>
          <p:cNvCxnSpPr>
            <a:cxnSpLocks/>
          </p:cNvCxnSpPr>
          <p:nvPr/>
        </p:nvCxnSpPr>
        <p:spPr>
          <a:xfrm>
            <a:off x="1908312" y="3797733"/>
            <a:ext cx="0" cy="101556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DD765C1-F316-04CB-E75F-8C349207826B}"/>
              </a:ext>
            </a:extLst>
          </p:cNvPr>
          <p:cNvCxnSpPr>
            <a:cxnSpLocks/>
          </p:cNvCxnSpPr>
          <p:nvPr/>
        </p:nvCxnSpPr>
        <p:spPr>
          <a:xfrm flipH="1">
            <a:off x="2616846" y="3782494"/>
            <a:ext cx="117433" cy="107328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26FF189-299E-2619-4D0D-217D93C3A788}"/>
              </a:ext>
            </a:extLst>
          </p:cNvPr>
          <p:cNvCxnSpPr>
            <a:cxnSpLocks/>
          </p:cNvCxnSpPr>
          <p:nvPr/>
        </p:nvCxnSpPr>
        <p:spPr>
          <a:xfrm>
            <a:off x="1247775" y="5057451"/>
            <a:ext cx="581025" cy="1029024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642D45B-8E7D-1D64-1CCB-DB2320D1DD70}"/>
              </a:ext>
            </a:extLst>
          </p:cNvPr>
          <p:cNvCxnSpPr>
            <a:cxnSpLocks/>
          </p:cNvCxnSpPr>
          <p:nvPr/>
        </p:nvCxnSpPr>
        <p:spPr>
          <a:xfrm>
            <a:off x="1873250" y="4951076"/>
            <a:ext cx="0" cy="1113174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E8F9FEF-6110-BD95-1AF4-406872A1720C}"/>
              </a:ext>
            </a:extLst>
          </p:cNvPr>
          <p:cNvCxnSpPr>
            <a:cxnSpLocks/>
          </p:cNvCxnSpPr>
          <p:nvPr/>
        </p:nvCxnSpPr>
        <p:spPr>
          <a:xfrm flipH="1">
            <a:off x="1955800" y="5057451"/>
            <a:ext cx="592638" cy="1029024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>
            <a:extLst>
              <a:ext uri="{FF2B5EF4-FFF2-40B4-BE49-F238E27FC236}">
                <a16:creationId xmlns:a16="http://schemas.microsoft.com/office/drawing/2014/main" id="{5AA9411D-A3B9-0A48-BE0B-AAFA04B4A4AD}"/>
              </a:ext>
            </a:extLst>
          </p:cNvPr>
          <p:cNvSpPr/>
          <p:nvPr/>
        </p:nvSpPr>
        <p:spPr>
          <a:xfrm>
            <a:off x="1563756" y="1919758"/>
            <a:ext cx="1485900" cy="889000"/>
          </a:xfrm>
          <a:prstGeom prst="ellipse">
            <a:avLst/>
          </a:prstGeom>
          <a:noFill/>
          <a:ln w="635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2903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454F0-9E7A-3551-5446-AE1863535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Clustering Failures: 2-means, 4-means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591611-82DF-6267-9FCC-AB54BAF20D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360000"/>
            <a:ext cx="7200000" cy="7200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F0DE7AE-D97E-7114-D015-2615D2DC14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5668" y="360000"/>
            <a:ext cx="7200000" cy="7200000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F8B8621-4BA3-2162-708E-17D90C57F687}"/>
              </a:ext>
            </a:extLst>
          </p:cNvPr>
          <p:cNvCxnSpPr/>
          <p:nvPr/>
        </p:nvCxnSpPr>
        <p:spPr>
          <a:xfrm flipH="1">
            <a:off x="1978090" y="1763486"/>
            <a:ext cx="116632" cy="70446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DC996E1-9E70-C5BB-39F8-EE65641108A7}"/>
              </a:ext>
            </a:extLst>
          </p:cNvPr>
          <p:cNvCxnSpPr>
            <a:cxnSpLocks/>
          </p:cNvCxnSpPr>
          <p:nvPr/>
        </p:nvCxnSpPr>
        <p:spPr>
          <a:xfrm>
            <a:off x="2759846" y="1711287"/>
            <a:ext cx="115556" cy="80423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9BCAF25-1EE0-634B-F677-996D5EC9ABB4}"/>
              </a:ext>
            </a:extLst>
          </p:cNvPr>
          <p:cNvCxnSpPr>
            <a:cxnSpLocks/>
          </p:cNvCxnSpPr>
          <p:nvPr/>
        </p:nvCxnSpPr>
        <p:spPr>
          <a:xfrm>
            <a:off x="1978090" y="2732055"/>
            <a:ext cx="317091" cy="106876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91BB525-5663-745F-3C42-350860CB7A5C}"/>
              </a:ext>
            </a:extLst>
          </p:cNvPr>
          <p:cNvCxnSpPr>
            <a:cxnSpLocks/>
          </p:cNvCxnSpPr>
          <p:nvPr/>
        </p:nvCxnSpPr>
        <p:spPr>
          <a:xfrm flipH="1">
            <a:off x="2383316" y="2732055"/>
            <a:ext cx="443185" cy="106876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99BA31D-9575-DD33-4B66-62E6CCB2F880}"/>
              </a:ext>
            </a:extLst>
          </p:cNvPr>
          <p:cNvCxnSpPr>
            <a:cxnSpLocks/>
          </p:cNvCxnSpPr>
          <p:nvPr/>
        </p:nvCxnSpPr>
        <p:spPr>
          <a:xfrm>
            <a:off x="2972952" y="2732055"/>
            <a:ext cx="401882" cy="104305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A857BB6-A0A0-28E3-48BD-B4E6713ADB35}"/>
              </a:ext>
            </a:extLst>
          </p:cNvPr>
          <p:cNvCxnSpPr>
            <a:cxnSpLocks/>
          </p:cNvCxnSpPr>
          <p:nvPr/>
        </p:nvCxnSpPr>
        <p:spPr>
          <a:xfrm flipH="1">
            <a:off x="2295181" y="4064927"/>
            <a:ext cx="36723" cy="92204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CE346C1-02A5-9F85-4D5F-CC85049E0C02}"/>
              </a:ext>
            </a:extLst>
          </p:cNvPr>
          <p:cNvCxnSpPr>
            <a:cxnSpLocks/>
          </p:cNvCxnSpPr>
          <p:nvPr/>
        </p:nvCxnSpPr>
        <p:spPr>
          <a:xfrm flipH="1">
            <a:off x="3294043" y="4064927"/>
            <a:ext cx="117514" cy="96610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916C58E-FC64-2FF8-FD48-7E1BD939A1CD}"/>
              </a:ext>
            </a:extLst>
          </p:cNvPr>
          <p:cNvCxnSpPr>
            <a:cxnSpLocks/>
          </p:cNvCxnSpPr>
          <p:nvPr/>
        </p:nvCxnSpPr>
        <p:spPr>
          <a:xfrm flipH="1">
            <a:off x="2229222" y="5267602"/>
            <a:ext cx="36723" cy="92204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496A128-B36F-9F8A-19B5-57DD718A38C0}"/>
              </a:ext>
            </a:extLst>
          </p:cNvPr>
          <p:cNvCxnSpPr>
            <a:cxnSpLocks/>
          </p:cNvCxnSpPr>
          <p:nvPr/>
        </p:nvCxnSpPr>
        <p:spPr>
          <a:xfrm>
            <a:off x="2331904" y="5267602"/>
            <a:ext cx="370901" cy="92204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C5DCB2F-9361-22A6-B6B2-E6497C8C5686}"/>
              </a:ext>
            </a:extLst>
          </p:cNvPr>
          <p:cNvCxnSpPr>
            <a:cxnSpLocks/>
          </p:cNvCxnSpPr>
          <p:nvPr/>
        </p:nvCxnSpPr>
        <p:spPr>
          <a:xfrm flipH="1">
            <a:off x="2826501" y="5326358"/>
            <a:ext cx="384115" cy="86328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CCF14C6-AC99-D837-08D8-E3099F1DDE74}"/>
              </a:ext>
            </a:extLst>
          </p:cNvPr>
          <p:cNvCxnSpPr>
            <a:cxnSpLocks/>
          </p:cNvCxnSpPr>
          <p:nvPr/>
        </p:nvCxnSpPr>
        <p:spPr>
          <a:xfrm>
            <a:off x="7475452" y="2732055"/>
            <a:ext cx="197716" cy="109814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35B7F764-B2C3-74AA-4CFD-537CF1F92D86}"/>
              </a:ext>
            </a:extLst>
          </p:cNvPr>
          <p:cNvCxnSpPr>
            <a:cxnSpLocks/>
          </p:cNvCxnSpPr>
          <p:nvPr/>
        </p:nvCxnSpPr>
        <p:spPr>
          <a:xfrm>
            <a:off x="6922265" y="2809301"/>
            <a:ext cx="0" cy="79321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BB4BA717-3FB7-C403-5842-F0D2DFDF9BA8}"/>
              </a:ext>
            </a:extLst>
          </p:cNvPr>
          <p:cNvCxnSpPr>
            <a:cxnSpLocks/>
          </p:cNvCxnSpPr>
          <p:nvPr/>
        </p:nvCxnSpPr>
        <p:spPr>
          <a:xfrm>
            <a:off x="6126702" y="2879928"/>
            <a:ext cx="0" cy="89518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0C89CE69-B58C-0449-01D3-9A9119F24A4B}"/>
              </a:ext>
            </a:extLst>
          </p:cNvPr>
          <p:cNvCxnSpPr>
            <a:cxnSpLocks/>
          </p:cNvCxnSpPr>
          <p:nvPr/>
        </p:nvCxnSpPr>
        <p:spPr>
          <a:xfrm>
            <a:off x="6121280" y="4064927"/>
            <a:ext cx="92233" cy="96610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BAA6740C-D02A-DD47-DFA8-9EA317EAFB35}"/>
              </a:ext>
            </a:extLst>
          </p:cNvPr>
          <p:cNvCxnSpPr>
            <a:cxnSpLocks/>
          </p:cNvCxnSpPr>
          <p:nvPr/>
        </p:nvCxnSpPr>
        <p:spPr>
          <a:xfrm>
            <a:off x="6901697" y="4196128"/>
            <a:ext cx="0" cy="73147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67785796-31F7-8B39-C0EF-7C31B3D2DDB5}"/>
              </a:ext>
            </a:extLst>
          </p:cNvPr>
          <p:cNvCxnSpPr>
            <a:cxnSpLocks/>
          </p:cNvCxnSpPr>
          <p:nvPr/>
        </p:nvCxnSpPr>
        <p:spPr>
          <a:xfrm flipH="1">
            <a:off x="7634689" y="4064927"/>
            <a:ext cx="65731" cy="86267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78CDD904-29D6-7D23-5FC0-BE39D71C6EDC}"/>
              </a:ext>
            </a:extLst>
          </p:cNvPr>
          <p:cNvCxnSpPr>
            <a:cxnSpLocks/>
          </p:cNvCxnSpPr>
          <p:nvPr/>
        </p:nvCxnSpPr>
        <p:spPr>
          <a:xfrm flipH="1">
            <a:off x="7322545" y="5428181"/>
            <a:ext cx="156209" cy="69352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F525907A-5E0D-7007-EFE3-261EFBA2E947}"/>
              </a:ext>
            </a:extLst>
          </p:cNvPr>
          <p:cNvCxnSpPr>
            <a:cxnSpLocks/>
          </p:cNvCxnSpPr>
          <p:nvPr/>
        </p:nvCxnSpPr>
        <p:spPr>
          <a:xfrm>
            <a:off x="6922265" y="5267602"/>
            <a:ext cx="0" cy="92204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D7D1F2A-6BF5-E4DC-6121-C5BC31121872}"/>
              </a:ext>
            </a:extLst>
          </p:cNvPr>
          <p:cNvCxnSpPr>
            <a:cxnSpLocks/>
          </p:cNvCxnSpPr>
          <p:nvPr/>
        </p:nvCxnSpPr>
        <p:spPr>
          <a:xfrm>
            <a:off x="6264555" y="5326358"/>
            <a:ext cx="114211" cy="79534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1E3A1506-F428-53C4-047B-CE1283212B2F}"/>
              </a:ext>
            </a:extLst>
          </p:cNvPr>
          <p:cNvCxnSpPr>
            <a:cxnSpLocks/>
          </p:cNvCxnSpPr>
          <p:nvPr/>
        </p:nvCxnSpPr>
        <p:spPr>
          <a:xfrm>
            <a:off x="6294304" y="5299113"/>
            <a:ext cx="299106" cy="91183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4E159284-233A-4FBE-71D8-0885106B6059}"/>
              </a:ext>
            </a:extLst>
          </p:cNvPr>
          <p:cNvCxnSpPr>
            <a:cxnSpLocks/>
          </p:cNvCxnSpPr>
          <p:nvPr/>
        </p:nvCxnSpPr>
        <p:spPr>
          <a:xfrm flipH="1">
            <a:off x="6369079" y="1792077"/>
            <a:ext cx="9687" cy="58389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8472DAD3-D329-4685-EB92-C5F93C682647}"/>
              </a:ext>
            </a:extLst>
          </p:cNvPr>
          <p:cNvCxnSpPr>
            <a:cxnSpLocks/>
          </p:cNvCxnSpPr>
          <p:nvPr/>
        </p:nvCxnSpPr>
        <p:spPr>
          <a:xfrm>
            <a:off x="6964496" y="1747333"/>
            <a:ext cx="0" cy="76818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010BE461-48E0-613A-9499-0F9AE60D14D0}"/>
              </a:ext>
            </a:extLst>
          </p:cNvPr>
          <p:cNvCxnSpPr>
            <a:cxnSpLocks/>
          </p:cNvCxnSpPr>
          <p:nvPr/>
        </p:nvCxnSpPr>
        <p:spPr>
          <a:xfrm>
            <a:off x="7372120" y="1767859"/>
            <a:ext cx="75282" cy="70008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55370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16639-9323-F4A2-382E-8D98AB787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Helvetica Neue" panose="02000503000000020004" pitchFamily="2" charset="0"/>
              </a:rPr>
              <a:t>For clustering we use Agglomerative Single Linkage Clustering with the “cosine”-distance and 3 clusters.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4156F5-80CD-8ADC-466A-6F30937B9B9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Kepler Mapper &amp; NLP examples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D85184-5D22-B9E1-3F99-7579E64D6B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390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2FB34-72D5-6C0B-A480-631546CC8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1333" y="609600"/>
            <a:ext cx="8804337" cy="3022600"/>
          </a:xfrm>
        </p:spPr>
        <p:txBody>
          <a:bodyPr>
            <a:noAutofit/>
          </a:bodyPr>
          <a:lstStyle/>
          <a:p>
            <a:r>
              <a:rPr lang="en-US" sz="2000" i="1" dirty="0">
                <a:solidFill>
                  <a:srgbClr val="408090"/>
                </a:solidFill>
                <a:effectLst/>
              </a:rPr>
              <a:t># Define the simplicial complex</a:t>
            </a:r>
            <a:r>
              <a:rPr lang="en-US" sz="2000" dirty="0"/>
              <a:t> </a:t>
            </a:r>
            <a:br>
              <a:rPr lang="en-US" sz="2000" dirty="0"/>
            </a:br>
            <a:r>
              <a:rPr lang="en-US" sz="2000" dirty="0" err="1"/>
              <a:t>scomplex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666666"/>
                </a:solidFill>
                <a:effectLst/>
              </a:rPr>
              <a:t>=</a:t>
            </a:r>
            <a:r>
              <a:rPr lang="en-US" sz="2000" dirty="0"/>
              <a:t> </a:t>
            </a:r>
            <a:r>
              <a:rPr lang="en-US" sz="2000" dirty="0" err="1"/>
              <a:t>mapper</a:t>
            </a:r>
            <a:r>
              <a:rPr lang="en-US" sz="2000" dirty="0" err="1">
                <a:solidFill>
                  <a:srgbClr val="666666"/>
                </a:solidFill>
                <a:effectLst/>
              </a:rPr>
              <a:t>.</a:t>
            </a:r>
            <a:r>
              <a:rPr lang="en-US" sz="2000" dirty="0" err="1"/>
              <a:t>map</a:t>
            </a:r>
            <a:r>
              <a:rPr lang="en-US" sz="2000" dirty="0"/>
              <a:t>(lens, X, </a:t>
            </a:r>
            <a:br>
              <a:rPr lang="en-US" sz="2000" dirty="0"/>
            </a:br>
            <a:r>
              <a:rPr lang="en-US" sz="2000" dirty="0"/>
              <a:t>  cover</a:t>
            </a:r>
            <a:r>
              <a:rPr lang="en-US" sz="2000" dirty="0">
                <a:solidFill>
                  <a:srgbClr val="666666"/>
                </a:solidFill>
                <a:effectLst/>
              </a:rPr>
              <a:t>=</a:t>
            </a:r>
            <a:r>
              <a:rPr lang="en-US" sz="2000" dirty="0" err="1"/>
              <a:t>km</a:t>
            </a:r>
            <a:r>
              <a:rPr lang="en-US" sz="2000" dirty="0" err="1">
                <a:solidFill>
                  <a:srgbClr val="666666"/>
                </a:solidFill>
                <a:effectLst/>
              </a:rPr>
              <a:t>.</a:t>
            </a:r>
            <a:r>
              <a:rPr lang="en-US" sz="2000" dirty="0" err="1"/>
              <a:t>Cover</a:t>
            </a:r>
            <a:r>
              <a:rPr lang="en-US" sz="2000" dirty="0"/>
              <a:t>(</a:t>
            </a:r>
            <a:r>
              <a:rPr lang="en-US" sz="2000" dirty="0" err="1"/>
              <a:t>n_cubes</a:t>
            </a:r>
            <a:r>
              <a:rPr lang="en-US" sz="2000" dirty="0">
                <a:solidFill>
                  <a:srgbClr val="666666"/>
                </a:solidFill>
                <a:effectLst/>
              </a:rPr>
              <a:t>=</a:t>
            </a:r>
            <a:r>
              <a:rPr lang="en-US" sz="2000" dirty="0">
                <a:solidFill>
                  <a:srgbClr val="208050"/>
                </a:solidFill>
                <a:effectLst/>
              </a:rPr>
              <a:t>15</a:t>
            </a:r>
            <a:r>
              <a:rPr lang="en-US" sz="2000" dirty="0"/>
              <a:t>, </a:t>
            </a:r>
            <a:r>
              <a:rPr lang="en-US" sz="2000" dirty="0" err="1"/>
              <a:t>perc_overlap</a:t>
            </a:r>
            <a:r>
              <a:rPr lang="en-US" sz="2000" dirty="0">
                <a:solidFill>
                  <a:srgbClr val="666666"/>
                </a:solidFill>
                <a:effectLst/>
              </a:rPr>
              <a:t>=</a:t>
            </a:r>
            <a:r>
              <a:rPr lang="en-US" sz="2000" dirty="0">
                <a:solidFill>
                  <a:srgbClr val="208050"/>
                </a:solidFill>
                <a:effectLst/>
              </a:rPr>
              <a:t>0.7</a:t>
            </a:r>
            <a:r>
              <a:rPr lang="en-US" sz="2000" dirty="0"/>
              <a:t>),</a:t>
            </a:r>
            <a:br>
              <a:rPr lang="en-US" sz="2000" dirty="0"/>
            </a:br>
            <a:r>
              <a:rPr lang="en-US" sz="2000" dirty="0"/>
              <a:t>  </a:t>
            </a:r>
            <a:r>
              <a:rPr lang="en-US" sz="2000" dirty="0" err="1"/>
              <a:t>clusterer</a:t>
            </a:r>
            <a:r>
              <a:rPr lang="en-US" sz="2000" dirty="0">
                <a:solidFill>
                  <a:srgbClr val="666666"/>
                </a:solidFill>
                <a:effectLst/>
              </a:rPr>
              <a:t>=</a:t>
            </a:r>
            <a:r>
              <a:rPr lang="en-US" sz="2000" dirty="0" err="1"/>
              <a:t>sklearn</a:t>
            </a:r>
            <a:r>
              <a:rPr lang="en-US" sz="2000" dirty="0" err="1">
                <a:solidFill>
                  <a:srgbClr val="666666"/>
                </a:solidFill>
                <a:effectLst/>
              </a:rPr>
              <a:t>.</a:t>
            </a:r>
            <a:r>
              <a:rPr lang="en-US" sz="2000" dirty="0" err="1"/>
              <a:t>cluster</a:t>
            </a:r>
            <a:r>
              <a:rPr lang="en-US" sz="2000" dirty="0" err="1">
                <a:solidFill>
                  <a:srgbClr val="666666"/>
                </a:solidFill>
                <a:effectLst/>
              </a:rPr>
              <a:t>.</a:t>
            </a:r>
            <a:r>
              <a:rPr lang="en-US" sz="2000" dirty="0" err="1"/>
              <a:t>KMeans</a:t>
            </a:r>
            <a:r>
              <a:rPr lang="en-US" sz="2000" dirty="0"/>
              <a:t>(</a:t>
            </a:r>
            <a:r>
              <a:rPr lang="en-US" sz="2000" dirty="0" err="1"/>
              <a:t>n_clusters</a:t>
            </a:r>
            <a:r>
              <a:rPr lang="en-US" sz="2000" dirty="0">
                <a:solidFill>
                  <a:srgbClr val="666666"/>
                </a:solidFill>
                <a:effectLst/>
              </a:rPr>
              <a:t>=</a:t>
            </a:r>
            <a:r>
              <a:rPr lang="en-US" sz="2000" dirty="0">
                <a:solidFill>
                  <a:srgbClr val="208050"/>
                </a:solidFill>
                <a:effectLst/>
              </a:rPr>
              <a:t>2</a:t>
            </a:r>
            <a:r>
              <a:rPr lang="en-US" sz="2000" dirty="0"/>
              <a:t>, </a:t>
            </a:r>
            <a:r>
              <a:rPr lang="en-US" sz="2000" dirty="0" err="1"/>
              <a:t>random_state</a:t>
            </a:r>
            <a:r>
              <a:rPr lang="en-US" sz="2000" dirty="0">
                <a:solidFill>
                  <a:srgbClr val="666666"/>
                </a:solidFill>
                <a:effectLst/>
              </a:rPr>
              <a:t>=</a:t>
            </a:r>
            <a:r>
              <a:rPr lang="en-US" sz="2000" dirty="0">
                <a:solidFill>
                  <a:srgbClr val="208050"/>
                </a:solidFill>
                <a:effectLst/>
              </a:rPr>
              <a:t>3471</a:t>
            </a:r>
            <a:r>
              <a:rPr lang="en-US" sz="2000" dirty="0"/>
              <a:t>)) </a:t>
            </a:r>
            <a:br>
              <a:rPr lang="en-US" sz="2000" dirty="0"/>
            </a:br>
            <a:endParaRPr lang="en-US" sz="20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632E0B-1229-DC05-39EE-0A3747A245D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Kepler-Mapper: Choosing a lens (Cancer-</a:t>
            </a:r>
            <a:r>
              <a:rPr lang="en-US" dirty="0" err="1"/>
              <a:t>demo.html</a:t>
            </a:r>
            <a:r>
              <a:rPr lang="en-US" dirty="0"/>
              <a:t>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964965-BDD5-15FA-4B35-B540306C52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322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5F68A-86D1-912A-C093-EDBE9739C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1427"/>
          </a:xfrm>
        </p:spPr>
        <p:txBody>
          <a:bodyPr/>
          <a:lstStyle/>
          <a:p>
            <a:r>
              <a:rPr lang="en-US" dirty="0"/>
              <a:t>Recall the Mapper Algorithm structure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F71118-9AC4-0125-70A3-9314E33CEC64}"/>
              </a:ext>
            </a:extLst>
          </p:cNvPr>
          <p:cNvSpPr txBox="1"/>
          <p:nvPr/>
        </p:nvSpPr>
        <p:spPr>
          <a:xfrm>
            <a:off x="1301287" y="1561068"/>
            <a:ext cx="1361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Point Cloud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72B99AF-17D0-2F40-7570-EF15C6249D60}"/>
              </a:ext>
            </a:extLst>
          </p:cNvPr>
          <p:cNvCxnSpPr>
            <a:cxnSpLocks/>
          </p:cNvCxnSpPr>
          <p:nvPr/>
        </p:nvCxnSpPr>
        <p:spPr>
          <a:xfrm flipV="1">
            <a:off x="3286897" y="3235180"/>
            <a:ext cx="1688771" cy="0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E3A3BAAF-D0C6-9CA4-29C4-A095019D2B9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65353" y="1745734"/>
            <a:ext cx="2607273" cy="260727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0788B2B-982F-7392-B5A4-A8612533BA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4208207" y="1537616"/>
            <a:ext cx="2424214" cy="3023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487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072B3-2B71-7112-4961-ECCB0BA67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&gt;&gt;&gt; # Use </a:t>
            </a:r>
            <a:r>
              <a:rPr lang="en-US" sz="2400" dirty="0" err="1"/>
              <a:t>KMeans</a:t>
            </a:r>
            <a:r>
              <a:rPr lang="en-US" sz="2400" dirty="0"/>
              <a:t> with 2 clusters</a:t>
            </a:r>
            <a:br>
              <a:rPr lang="en-US" sz="2400" dirty="0"/>
            </a:br>
            <a:r>
              <a:rPr lang="en-US" sz="2400" dirty="0"/>
              <a:t>&gt;&gt;&gt; graph = </a:t>
            </a:r>
            <a:r>
              <a:rPr lang="en-US" sz="2400" dirty="0" err="1"/>
              <a:t>mapper.map</a:t>
            </a:r>
            <a:r>
              <a:rPr lang="en-US" sz="2400" dirty="0"/>
              <a:t>(</a:t>
            </a:r>
            <a:r>
              <a:rPr lang="en-US" sz="2400" dirty="0" err="1"/>
              <a:t>X_projected</a:t>
            </a:r>
            <a:r>
              <a:rPr lang="en-US" sz="2400" dirty="0"/>
              <a:t>, </a:t>
            </a:r>
            <a:r>
              <a:rPr lang="en-US" sz="2400" dirty="0" err="1"/>
              <a:t>X_inverse</a:t>
            </a:r>
            <a:r>
              <a:rPr lang="en-US" sz="2400" dirty="0"/>
              <a:t>,</a:t>
            </a:r>
            <a:br>
              <a:rPr lang="en-US" sz="2400" dirty="0"/>
            </a:br>
            <a:r>
              <a:rPr lang="en-US" sz="2400" dirty="0"/>
              <a:t>&gt;&gt;&gt;     </a:t>
            </a:r>
            <a:r>
              <a:rPr lang="en-US" sz="2400" dirty="0" err="1"/>
              <a:t>clusterer</a:t>
            </a:r>
            <a:r>
              <a:rPr lang="en-US" sz="2400" dirty="0"/>
              <a:t>=</a:t>
            </a:r>
            <a:r>
              <a:rPr lang="en-US" sz="2400" dirty="0" err="1"/>
              <a:t>sklearn.cluster.KMeans</a:t>
            </a:r>
            <a:r>
              <a:rPr lang="en-US" sz="2400" dirty="0"/>
              <a:t>(2))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1A43C3-3B1D-932F-B9D3-C48F35829A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Kepler-Mapper help text for the main API command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5A35AF-7848-F7D1-6934-CF6AFCB0E6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0757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64CA2-8CE0-E61D-D4BD-FD43597B6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800" dirty="0" err="1">
                <a:effectLst/>
              </a:rPr>
              <a:t>mapper_algo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666666"/>
                </a:solidFill>
                <a:effectLst/>
              </a:rPr>
              <a:t>=</a:t>
            </a:r>
            <a:r>
              <a:rPr lang="en-US" sz="1800" dirty="0"/>
              <a:t> </a:t>
            </a:r>
            <a:r>
              <a:rPr lang="en-US" sz="1800" dirty="0" err="1">
                <a:effectLst/>
              </a:rPr>
              <a:t>MapperAlgorithm</a:t>
            </a:r>
            <a:r>
              <a:rPr lang="en-US" sz="1800" dirty="0">
                <a:effectLst/>
              </a:rPr>
              <a:t>(</a:t>
            </a:r>
            <a:r>
              <a:rPr lang="en-US" sz="1800" dirty="0"/>
              <a:t> </a:t>
            </a:r>
            <a:r>
              <a:rPr lang="en-US" sz="1800" dirty="0">
                <a:effectLst/>
              </a:rPr>
              <a:t>cover</a:t>
            </a:r>
            <a:r>
              <a:rPr lang="en-US" sz="1800" dirty="0">
                <a:solidFill>
                  <a:srgbClr val="666666"/>
                </a:solidFill>
                <a:effectLst/>
              </a:rPr>
              <a:t>=</a:t>
            </a:r>
            <a:r>
              <a:rPr lang="en-US" sz="1800" dirty="0" err="1">
                <a:effectLst/>
              </a:rPr>
              <a:t>CubicalCover</a:t>
            </a:r>
            <a:r>
              <a:rPr lang="en-US" sz="1800" dirty="0">
                <a:effectLst/>
              </a:rPr>
              <a:t>(</a:t>
            </a:r>
            <a:r>
              <a:rPr lang="en-US" sz="1800" dirty="0"/>
              <a:t> </a:t>
            </a:r>
            <a:r>
              <a:rPr lang="en-US" sz="1800" dirty="0" err="1">
                <a:effectLst/>
              </a:rPr>
              <a:t>n_intervals</a:t>
            </a:r>
            <a:r>
              <a:rPr lang="en-US" sz="1800" dirty="0">
                <a:solidFill>
                  <a:srgbClr val="666666"/>
                </a:solidFill>
                <a:effectLst/>
              </a:rPr>
              <a:t>=10</a:t>
            </a:r>
            <a:r>
              <a:rPr lang="en-US" sz="1800" dirty="0">
                <a:effectLst/>
              </a:rPr>
              <a:t>,</a:t>
            </a:r>
            <a:r>
              <a:rPr lang="en-US" sz="1800" dirty="0"/>
              <a:t> </a:t>
            </a:r>
            <a:r>
              <a:rPr lang="en-US" sz="1800" dirty="0" err="1">
                <a:effectLst/>
              </a:rPr>
              <a:t>overlap_frac</a:t>
            </a:r>
            <a:r>
              <a:rPr lang="en-US" sz="1800" dirty="0">
                <a:solidFill>
                  <a:srgbClr val="666666"/>
                </a:solidFill>
                <a:effectLst/>
              </a:rPr>
              <a:t>=0.65</a:t>
            </a:r>
            <a:r>
              <a:rPr lang="en-US" sz="1800" dirty="0"/>
              <a:t> </a:t>
            </a:r>
            <a:r>
              <a:rPr lang="en-US" sz="1800" dirty="0">
                <a:effectLst/>
              </a:rPr>
              <a:t>),</a:t>
            </a:r>
            <a:r>
              <a:rPr lang="en-US" sz="1800" dirty="0"/>
              <a:t> </a:t>
            </a:r>
            <a:r>
              <a:rPr lang="en-US" sz="1800" dirty="0">
                <a:effectLst/>
              </a:rPr>
              <a:t>clustering</a:t>
            </a:r>
            <a:r>
              <a:rPr lang="en-US" sz="1800" dirty="0">
                <a:solidFill>
                  <a:srgbClr val="666666"/>
                </a:solidFill>
                <a:effectLst/>
              </a:rPr>
              <a:t>=</a:t>
            </a:r>
            <a:r>
              <a:rPr lang="en-US" sz="1800" dirty="0" err="1">
                <a:effectLst/>
              </a:rPr>
              <a:t>AgglomerativeClustering</a:t>
            </a:r>
            <a:r>
              <a:rPr lang="en-US" sz="1800" dirty="0">
                <a:effectLst/>
              </a:rPr>
              <a:t>(</a:t>
            </a:r>
            <a:r>
              <a:rPr lang="en-US" sz="1800" dirty="0">
                <a:solidFill>
                  <a:srgbClr val="666666"/>
                </a:solidFill>
                <a:effectLst/>
              </a:rPr>
              <a:t>10</a:t>
            </a:r>
            <a:r>
              <a:rPr lang="en-US" sz="1800" dirty="0">
                <a:effectLst/>
              </a:rPr>
              <a:t>),</a:t>
            </a:r>
            <a:r>
              <a:rPr lang="en-US" sz="1800" dirty="0"/>
              <a:t> </a:t>
            </a:r>
            <a:r>
              <a:rPr lang="en-US" sz="1800" dirty="0">
                <a:effectLst/>
              </a:rPr>
              <a:t>verbose</a:t>
            </a:r>
            <a:r>
              <a:rPr lang="en-US" sz="1800" dirty="0">
                <a:solidFill>
                  <a:srgbClr val="666666"/>
                </a:solidFill>
                <a:effectLst/>
              </a:rPr>
              <a:t>=</a:t>
            </a:r>
            <a:r>
              <a:rPr lang="en-US" sz="1800" b="1" dirty="0">
                <a:solidFill>
                  <a:srgbClr val="008000"/>
                </a:solidFill>
                <a:effectLst/>
              </a:rPr>
              <a:t>False</a:t>
            </a:r>
            <a:r>
              <a:rPr lang="en-US" sz="1800" dirty="0"/>
              <a:t> </a:t>
            </a:r>
            <a:r>
              <a:rPr lang="en-US" sz="1800" dirty="0">
                <a:effectLst/>
              </a:rPr>
              <a:t>)</a:t>
            </a:r>
            <a:r>
              <a:rPr lang="en-US" sz="1800" dirty="0"/>
              <a:t> </a:t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5A95C9-E7D4-2674-1F90-FF11B7E0DF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err="1"/>
              <a:t>tda</a:t>
            </a:r>
            <a:r>
              <a:rPr lang="en-US" dirty="0"/>
              <a:t>-mapper documentation, digits dataset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6B940C-D876-1E77-B067-77B0F72587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3397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8EE95-7D00-715C-C2EF-F3D78DBF2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 Good Cover In Sight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C4234D-21A7-FAE2-09DB-8F07FACB3B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DBSCAN sometimes fails to produce good covers, and will — when used correctly — censor sparse parts of the data.</a:t>
            </a:r>
          </a:p>
          <a:p>
            <a:r>
              <a:rPr lang="en-US" i="1" dirty="0"/>
              <a:t>k</a:t>
            </a:r>
            <a:r>
              <a:rPr lang="en-US" dirty="0"/>
              <a:t>-means — or really any non-adaptive clustering algorithm — will silently produce unpredictably bad deviations from being a Good Cover.</a:t>
            </a:r>
          </a:p>
          <a:p>
            <a:endParaRPr lang="en-US" dirty="0"/>
          </a:p>
          <a:p>
            <a:r>
              <a:rPr lang="en-US" dirty="0"/>
              <a:t>You may be getting stable results, but without clear relationships between the Mapper complex and your data source.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2400" b="1" dirty="0"/>
              <a:t>Do not use non-adaptive clustering methods for Mapper.</a:t>
            </a:r>
          </a:p>
        </p:txBody>
      </p:sp>
    </p:spTree>
    <p:extLst>
      <p:ext uri="{BB962C8B-B14F-4D97-AF65-F5344CB8AC3E}">
        <p14:creationId xmlns:p14="http://schemas.microsoft.com/office/powerpoint/2010/main" val="30266572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2147A-C661-BE21-E2D6-F9C494CBA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 and Thanks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52A0A3-5474-D0AD-4198-14460F0003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Open Source Mapper implementations are a great addition to the field.</a:t>
            </a:r>
          </a:p>
          <a:p>
            <a:r>
              <a:rPr lang="en-US" dirty="0"/>
              <a:t>But we </a:t>
            </a:r>
            <a:r>
              <a:rPr lang="en-US" b="1" dirty="0"/>
              <a:t>MUST</a:t>
            </a:r>
            <a:r>
              <a:rPr lang="en-US" dirty="0"/>
              <a:t> get better at our implementations, and at the advice we give by writing tutorials.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Thanks to:</a:t>
            </a:r>
          </a:p>
          <a:p>
            <a:pPr lvl="1"/>
            <a:r>
              <a:rPr lang="en-US" dirty="0"/>
              <a:t>Gunnar Carlsson, for getting me interested in the first place</a:t>
            </a:r>
          </a:p>
          <a:p>
            <a:pPr lvl="1"/>
            <a:r>
              <a:rPr lang="en-US" dirty="0"/>
              <a:t>Simons Foundation, for travel support under grant # 961833</a:t>
            </a:r>
          </a:p>
          <a:p>
            <a:pPr lvl="1"/>
            <a:r>
              <a:rPr lang="en-US" dirty="0"/>
              <a:t>CUNY, for a long enough sabbatical that my brain is waking back up</a:t>
            </a:r>
          </a:p>
        </p:txBody>
      </p:sp>
    </p:spTree>
    <p:extLst>
      <p:ext uri="{BB962C8B-B14F-4D97-AF65-F5344CB8AC3E}">
        <p14:creationId xmlns:p14="http://schemas.microsoft.com/office/powerpoint/2010/main" val="885262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4AE116-293D-F801-6D61-2BA3DFEE08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88F0F-1D55-9B79-0147-8CF56D46B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1427"/>
          </a:xfrm>
        </p:spPr>
        <p:txBody>
          <a:bodyPr/>
          <a:lstStyle/>
          <a:p>
            <a:r>
              <a:rPr lang="en-US" dirty="0"/>
              <a:t>Recall the Mapper Algorithm structure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CE4DB40-5CC3-E27A-BC8B-E206B216E8C4}"/>
              </a:ext>
            </a:extLst>
          </p:cNvPr>
          <p:cNvSpPr txBox="1"/>
          <p:nvPr/>
        </p:nvSpPr>
        <p:spPr>
          <a:xfrm>
            <a:off x="1301287" y="1561068"/>
            <a:ext cx="3296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Point Cloud with lens function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7F9CC40-5988-F6CC-304B-269778ACE7A9}"/>
              </a:ext>
            </a:extLst>
          </p:cNvPr>
          <p:cNvCxnSpPr>
            <a:cxnSpLocks/>
          </p:cNvCxnSpPr>
          <p:nvPr/>
        </p:nvCxnSpPr>
        <p:spPr>
          <a:xfrm flipV="1">
            <a:off x="3286897" y="3235180"/>
            <a:ext cx="1688771" cy="0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F769167-8ADB-3026-9CEF-3BA7DFA0896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65353" y="1745734"/>
            <a:ext cx="2607273" cy="260727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5721E5A-7657-1799-62CE-60663C745E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4208207" y="1537616"/>
            <a:ext cx="2424214" cy="3023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933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710576-F743-C039-E5C4-D85B2184AC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B1A9F-8597-061A-4D1F-05A024EBA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1427"/>
          </a:xfrm>
        </p:spPr>
        <p:txBody>
          <a:bodyPr/>
          <a:lstStyle/>
          <a:p>
            <a:r>
              <a:rPr lang="en-US" dirty="0"/>
              <a:t>Recall the Mapper Algorithm structure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A227D7-2E13-79A7-B796-B71E80D8C384}"/>
              </a:ext>
            </a:extLst>
          </p:cNvPr>
          <p:cNvSpPr txBox="1"/>
          <p:nvPr/>
        </p:nvSpPr>
        <p:spPr>
          <a:xfrm>
            <a:off x="1301287" y="1561068"/>
            <a:ext cx="3296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Point Cloud with lens function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540A5A53-5159-0DC5-1962-C45ABFF7154E}"/>
              </a:ext>
            </a:extLst>
          </p:cNvPr>
          <p:cNvCxnSpPr>
            <a:cxnSpLocks/>
          </p:cNvCxnSpPr>
          <p:nvPr/>
        </p:nvCxnSpPr>
        <p:spPr>
          <a:xfrm flipV="1">
            <a:off x="3286897" y="3235180"/>
            <a:ext cx="1688771" cy="0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169C17EA-7D13-A91D-97EF-4F718A3BC06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65353" y="1745734"/>
            <a:ext cx="2607273" cy="260727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AEBEFF6-DEED-D61B-DD3B-7E2F1B3D868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117963" y="1537616"/>
            <a:ext cx="604701" cy="302350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5795658-DC61-8805-9F76-A79ED456258B}"/>
              </a:ext>
            </a:extLst>
          </p:cNvPr>
          <p:cNvSpPr txBox="1"/>
          <p:nvPr/>
        </p:nvSpPr>
        <p:spPr>
          <a:xfrm>
            <a:off x="4975668" y="1537616"/>
            <a:ext cx="1382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Open Cover</a:t>
            </a:r>
          </a:p>
        </p:txBody>
      </p:sp>
    </p:spTree>
    <p:extLst>
      <p:ext uri="{BB962C8B-B14F-4D97-AF65-F5344CB8AC3E}">
        <p14:creationId xmlns:p14="http://schemas.microsoft.com/office/powerpoint/2010/main" val="3199082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1BDB04-8FD4-1D27-3150-BF449B88B7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7B90C-57DD-BEEE-29B2-58C9209B4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1427"/>
          </a:xfrm>
        </p:spPr>
        <p:txBody>
          <a:bodyPr/>
          <a:lstStyle/>
          <a:p>
            <a:r>
              <a:rPr lang="en-US" dirty="0"/>
              <a:t>Recall the Mapper Algorithm structure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AAEEF6-5C79-2ABD-96CA-4F9F5C9ACC05}"/>
              </a:ext>
            </a:extLst>
          </p:cNvPr>
          <p:cNvSpPr txBox="1"/>
          <p:nvPr/>
        </p:nvSpPr>
        <p:spPr>
          <a:xfrm>
            <a:off x="1301287" y="1561068"/>
            <a:ext cx="2015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Pulled back cover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402260C-1112-5E0E-DBC4-A9203DA468DD}"/>
              </a:ext>
            </a:extLst>
          </p:cNvPr>
          <p:cNvCxnSpPr>
            <a:cxnSpLocks/>
          </p:cNvCxnSpPr>
          <p:nvPr/>
        </p:nvCxnSpPr>
        <p:spPr>
          <a:xfrm flipV="1">
            <a:off x="3286897" y="3235180"/>
            <a:ext cx="1688771" cy="0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905802DA-0AFA-7EDF-EEC7-297313BB1CC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61782" y="74142"/>
            <a:ext cx="7339914" cy="733991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BF9C54D-1897-686D-8179-7C2D335D254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117963" y="1537616"/>
            <a:ext cx="604701" cy="302350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BE05A03-9284-C729-B3DE-92E3838D03AA}"/>
              </a:ext>
            </a:extLst>
          </p:cNvPr>
          <p:cNvSpPr txBox="1"/>
          <p:nvPr/>
        </p:nvSpPr>
        <p:spPr>
          <a:xfrm>
            <a:off x="4975668" y="1537616"/>
            <a:ext cx="1382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Open Cover</a:t>
            </a:r>
          </a:p>
        </p:txBody>
      </p:sp>
    </p:spTree>
    <p:extLst>
      <p:ext uri="{BB962C8B-B14F-4D97-AF65-F5344CB8AC3E}">
        <p14:creationId xmlns:p14="http://schemas.microsoft.com/office/powerpoint/2010/main" val="3114833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E36C2A-28A4-6A5E-4BC1-8F1C8DA595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3C467-CB38-F0EC-DD12-4324BDCA9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1427"/>
          </a:xfrm>
        </p:spPr>
        <p:txBody>
          <a:bodyPr/>
          <a:lstStyle/>
          <a:p>
            <a:r>
              <a:rPr lang="en-US" dirty="0"/>
              <a:t>Recall the Mapper Algorithm structure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7AAF0E-6A34-077F-1B64-1A77DBE3515A}"/>
              </a:ext>
            </a:extLst>
          </p:cNvPr>
          <p:cNvSpPr txBox="1"/>
          <p:nvPr/>
        </p:nvSpPr>
        <p:spPr>
          <a:xfrm>
            <a:off x="1301287" y="1561068"/>
            <a:ext cx="2015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Pulled back cover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8CDB205-3D9E-B7C1-37E4-90823344451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61782" y="74142"/>
            <a:ext cx="7339914" cy="7339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221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105EB0-B098-DB30-F75F-2674E8AC36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AB39A018-4205-5324-EB1E-EB312E2B4E2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61782" y="74142"/>
            <a:ext cx="7339914" cy="733991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DDD1FFF-0A17-542B-B209-4C8BA9856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1427"/>
          </a:xfrm>
        </p:spPr>
        <p:txBody>
          <a:bodyPr/>
          <a:lstStyle/>
          <a:p>
            <a:r>
              <a:rPr lang="en-US" dirty="0"/>
              <a:t>Recall the Mapper Algorithm structure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73C05F-2F81-F1AF-5EFE-FDED9B7F0846}"/>
              </a:ext>
            </a:extLst>
          </p:cNvPr>
          <p:cNvSpPr txBox="1"/>
          <p:nvPr/>
        </p:nvSpPr>
        <p:spPr>
          <a:xfrm>
            <a:off x="1301287" y="1561068"/>
            <a:ext cx="48437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Pulled back cover, refined by local clustering</a:t>
            </a:r>
          </a:p>
        </p:txBody>
      </p:sp>
    </p:spTree>
    <p:extLst>
      <p:ext uri="{BB962C8B-B14F-4D97-AF65-F5344CB8AC3E}">
        <p14:creationId xmlns:p14="http://schemas.microsoft.com/office/powerpoint/2010/main" val="3082743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0BE923-606A-9832-D632-EA2872C6F5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D90DC4D3-DECB-0350-88AC-762E337184E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61782" y="74142"/>
            <a:ext cx="7339914" cy="733991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020167B-F12A-3601-CEDC-DF8ACB57E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1427"/>
          </a:xfrm>
        </p:spPr>
        <p:txBody>
          <a:bodyPr/>
          <a:lstStyle/>
          <a:p>
            <a:r>
              <a:rPr lang="en-US" dirty="0"/>
              <a:t>Recall the Mapper Algorithm structure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4DF8F8-DA24-4D94-6C17-A466367D7C12}"/>
              </a:ext>
            </a:extLst>
          </p:cNvPr>
          <p:cNvSpPr txBox="1"/>
          <p:nvPr/>
        </p:nvSpPr>
        <p:spPr>
          <a:xfrm>
            <a:off x="4322783" y="3244333"/>
            <a:ext cx="4476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Connect the clusters to form the </a:t>
            </a:r>
            <a:r>
              <a:rPr lang="en-US" b="1" dirty="0"/>
              <a:t>nerve complex</a:t>
            </a:r>
            <a:r>
              <a:rPr lang="en-US" dirty="0"/>
              <a:t> of the refined covering, and we get the </a:t>
            </a:r>
            <a:r>
              <a:rPr lang="en-US" b="1" dirty="0"/>
              <a:t>Mapper complex</a:t>
            </a:r>
            <a:r>
              <a:rPr lang="en-US" dirty="0"/>
              <a:t>.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7FAFA63-CD8D-1639-8538-30213E480370}"/>
              </a:ext>
            </a:extLst>
          </p:cNvPr>
          <p:cNvCxnSpPr>
            <a:cxnSpLocks/>
          </p:cNvCxnSpPr>
          <p:nvPr/>
        </p:nvCxnSpPr>
        <p:spPr>
          <a:xfrm flipH="1">
            <a:off x="1298713" y="1421027"/>
            <a:ext cx="530087" cy="85834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C04297E-113A-CB37-E98D-8CB86D5FAD75}"/>
              </a:ext>
            </a:extLst>
          </p:cNvPr>
          <p:cNvCxnSpPr>
            <a:cxnSpLocks/>
          </p:cNvCxnSpPr>
          <p:nvPr/>
        </p:nvCxnSpPr>
        <p:spPr>
          <a:xfrm>
            <a:off x="1921565" y="1421027"/>
            <a:ext cx="251791" cy="92039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328AF7F-1BA2-9CFF-2A4B-DB0FC6887FF5}"/>
              </a:ext>
            </a:extLst>
          </p:cNvPr>
          <p:cNvCxnSpPr>
            <a:cxnSpLocks/>
          </p:cNvCxnSpPr>
          <p:nvPr/>
        </p:nvCxnSpPr>
        <p:spPr>
          <a:xfrm flipH="1">
            <a:off x="1095535" y="2448205"/>
            <a:ext cx="117496" cy="1225692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794384D-28BC-966E-4E9D-62F624004980}"/>
              </a:ext>
            </a:extLst>
          </p:cNvPr>
          <p:cNvCxnSpPr>
            <a:cxnSpLocks/>
          </p:cNvCxnSpPr>
          <p:nvPr/>
        </p:nvCxnSpPr>
        <p:spPr>
          <a:xfrm flipH="1">
            <a:off x="1908312" y="2482410"/>
            <a:ext cx="265044" cy="117433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08111A-0EB3-68F2-E6D0-2916CAF23292}"/>
              </a:ext>
            </a:extLst>
          </p:cNvPr>
          <p:cNvCxnSpPr>
            <a:cxnSpLocks/>
          </p:cNvCxnSpPr>
          <p:nvPr/>
        </p:nvCxnSpPr>
        <p:spPr>
          <a:xfrm>
            <a:off x="2238314" y="2482410"/>
            <a:ext cx="437248" cy="119148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CD95871-6DB1-D1CB-5807-A54CC53D541F}"/>
              </a:ext>
            </a:extLst>
          </p:cNvPr>
          <p:cNvCxnSpPr>
            <a:cxnSpLocks/>
          </p:cNvCxnSpPr>
          <p:nvPr/>
        </p:nvCxnSpPr>
        <p:spPr>
          <a:xfrm>
            <a:off x="1095535" y="3782494"/>
            <a:ext cx="117496" cy="1132964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81BD333-BF80-3407-A33B-4A8FA838AF1C}"/>
              </a:ext>
            </a:extLst>
          </p:cNvPr>
          <p:cNvCxnSpPr>
            <a:cxnSpLocks/>
          </p:cNvCxnSpPr>
          <p:nvPr/>
        </p:nvCxnSpPr>
        <p:spPr>
          <a:xfrm>
            <a:off x="1908312" y="3797733"/>
            <a:ext cx="0" cy="101556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9ABAFE9-ABF0-7CA9-ADEB-2BB332802F01}"/>
              </a:ext>
            </a:extLst>
          </p:cNvPr>
          <p:cNvCxnSpPr>
            <a:cxnSpLocks/>
          </p:cNvCxnSpPr>
          <p:nvPr/>
        </p:nvCxnSpPr>
        <p:spPr>
          <a:xfrm flipH="1">
            <a:off x="2616846" y="3782494"/>
            <a:ext cx="117433" cy="107328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F9B237B-AF37-FBD7-F72A-D4DE35FB440E}"/>
              </a:ext>
            </a:extLst>
          </p:cNvPr>
          <p:cNvCxnSpPr>
            <a:cxnSpLocks/>
          </p:cNvCxnSpPr>
          <p:nvPr/>
        </p:nvCxnSpPr>
        <p:spPr>
          <a:xfrm>
            <a:off x="1247775" y="5057451"/>
            <a:ext cx="581025" cy="1029024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C9FF5ED-2D4B-A864-B460-4AA4A6E95780}"/>
              </a:ext>
            </a:extLst>
          </p:cNvPr>
          <p:cNvCxnSpPr>
            <a:cxnSpLocks/>
          </p:cNvCxnSpPr>
          <p:nvPr/>
        </p:nvCxnSpPr>
        <p:spPr>
          <a:xfrm>
            <a:off x="1873250" y="4951076"/>
            <a:ext cx="0" cy="1113174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97BD390-4F3A-00D5-318C-FCB8C2446842}"/>
              </a:ext>
            </a:extLst>
          </p:cNvPr>
          <p:cNvCxnSpPr>
            <a:cxnSpLocks/>
          </p:cNvCxnSpPr>
          <p:nvPr/>
        </p:nvCxnSpPr>
        <p:spPr>
          <a:xfrm flipH="1">
            <a:off x="1955800" y="5057451"/>
            <a:ext cx="592638" cy="1029024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71584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7DF74-FCBE-1F3C-B8AF-3762D92CA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we expect the result to tell us anything about the data source?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572EB5-763E-227A-3A6A-B7DB9766F1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Stability</a:t>
            </a:r>
          </a:p>
          <a:p>
            <a:pPr lvl="1"/>
            <a:r>
              <a:rPr lang="en-US" dirty="0"/>
              <a:t>If we vary the exact cover chosen, we get the same qualitative observations</a:t>
            </a:r>
          </a:p>
          <a:p>
            <a:pPr lvl="1"/>
            <a:r>
              <a:rPr lang="en-US" dirty="0"/>
              <a:t>Stability theorems and frameworks (Dey-</a:t>
            </a:r>
            <a:r>
              <a:rPr lang="en-US" dirty="0" err="1"/>
              <a:t>Mémoli</a:t>
            </a:r>
            <a:r>
              <a:rPr lang="en-US" dirty="0"/>
              <a:t>-Wang; </a:t>
            </a:r>
            <a:r>
              <a:rPr lang="en-US" dirty="0" err="1"/>
              <a:t>Jeitziner</a:t>
            </a:r>
            <a:r>
              <a:rPr lang="en-US" dirty="0"/>
              <a:t>-</a:t>
            </a:r>
            <a:r>
              <a:rPr lang="en-US" dirty="0" err="1"/>
              <a:t>Carriére</a:t>
            </a:r>
            <a:r>
              <a:rPr lang="en-US" dirty="0"/>
              <a:t>-Rougemont-</a:t>
            </a:r>
            <a:r>
              <a:rPr lang="en-US" dirty="0" err="1"/>
              <a:t>Oudot</a:t>
            </a:r>
            <a:r>
              <a:rPr lang="en-US" dirty="0"/>
              <a:t>-Hess-Brisken; </a:t>
            </a:r>
            <a:r>
              <a:rPr lang="en-US" dirty="0" err="1"/>
              <a:t>Belchí</a:t>
            </a:r>
            <a:r>
              <a:rPr lang="en-US" dirty="0"/>
              <a:t>-</a:t>
            </a:r>
            <a:r>
              <a:rPr lang="en-US" dirty="0" err="1"/>
              <a:t>Brodzki</a:t>
            </a:r>
            <a:r>
              <a:rPr lang="en-US" dirty="0"/>
              <a:t>-</a:t>
            </a:r>
            <a:r>
              <a:rPr lang="en-US" dirty="0" err="1"/>
              <a:t>Burfitt</a:t>
            </a:r>
            <a:r>
              <a:rPr lang="en-US" dirty="0"/>
              <a:t>-Niranjan; …)</a:t>
            </a:r>
          </a:p>
          <a:p>
            <a:r>
              <a:rPr lang="en-US" dirty="0"/>
              <a:t>Nerve Lemma</a:t>
            </a:r>
          </a:p>
          <a:p>
            <a:pPr lvl="1"/>
            <a:r>
              <a:rPr lang="en-US" dirty="0"/>
              <a:t>If the refined cover is </a:t>
            </a:r>
            <a:r>
              <a:rPr lang="en-US" i="1" dirty="0"/>
              <a:t>good</a:t>
            </a:r>
            <a:r>
              <a:rPr lang="en-US" dirty="0"/>
              <a:t> (</a:t>
            </a:r>
            <a:r>
              <a:rPr lang="en-US" dirty="0" err="1"/>
              <a:t>ie</a:t>
            </a:r>
            <a:r>
              <a:rPr lang="en-US" dirty="0"/>
              <a:t> all intersections of sets of cover elements are topologically simple [</a:t>
            </a:r>
            <a:r>
              <a:rPr lang="en-US" dirty="0" err="1"/>
              <a:t>ie</a:t>
            </a:r>
            <a:r>
              <a:rPr lang="en-US" dirty="0"/>
              <a:t> acyclic… contractible… </a:t>
            </a:r>
            <a:r>
              <a:rPr lang="en-US" dirty="0" err="1"/>
              <a:t>etc</a:t>
            </a:r>
            <a:r>
              <a:rPr lang="en-US" dirty="0"/>
              <a:t>]), then the Nerve Complex is equivalent (</a:t>
            </a:r>
            <a:r>
              <a:rPr lang="en-US" dirty="0" err="1"/>
              <a:t>homotopy</a:t>
            </a:r>
            <a:r>
              <a:rPr lang="en-US" dirty="0"/>
              <a:t> equivalent… quasi-isomorphic…) to the original shape.</a:t>
            </a:r>
          </a:p>
        </p:txBody>
      </p:sp>
    </p:spTree>
    <p:extLst>
      <p:ext uri="{BB962C8B-B14F-4D97-AF65-F5344CB8AC3E}">
        <p14:creationId xmlns:p14="http://schemas.microsoft.com/office/powerpoint/2010/main" val="229645513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2921</TotalTime>
  <Words>1119</Words>
  <Application>Microsoft Macintosh PowerPoint</Application>
  <PresentationFormat>Widescreen</PresentationFormat>
  <Paragraphs>87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Helvetica Neue</vt:lpstr>
      <vt:lpstr>Trebuchet MS</vt:lpstr>
      <vt:lpstr>Wingdings 3</vt:lpstr>
      <vt:lpstr>Facet</vt:lpstr>
      <vt:lpstr>k-means considered harmful …as clustering for Mapper…</vt:lpstr>
      <vt:lpstr>Recall the Mapper Algorithm structure</vt:lpstr>
      <vt:lpstr>Recall the Mapper Algorithm structure</vt:lpstr>
      <vt:lpstr>Recall the Mapper Algorithm structure</vt:lpstr>
      <vt:lpstr>Recall the Mapper Algorithm structure</vt:lpstr>
      <vt:lpstr>Recall the Mapper Algorithm structure</vt:lpstr>
      <vt:lpstr>Recall the Mapper Algorithm structure</vt:lpstr>
      <vt:lpstr>Recall the Mapper Algorithm structure</vt:lpstr>
      <vt:lpstr>Why do we expect the result to tell us anything about the data source?</vt:lpstr>
      <vt:lpstr>Stability</vt:lpstr>
      <vt:lpstr>Nerve Lemma</vt:lpstr>
      <vt:lpstr>Focus of this talk:  The choice of clustering algorithm in the Mapper algorithm.</vt:lpstr>
      <vt:lpstr>Clustering Algorithms in Mapper And a little bit of history</vt:lpstr>
      <vt:lpstr>DBSCAN</vt:lpstr>
      <vt:lpstr>k-means</vt:lpstr>
      <vt:lpstr>Clustering Failures: DBSCAN</vt:lpstr>
      <vt:lpstr>Clustering Failures: 2-means, 4-means</vt:lpstr>
      <vt:lpstr>For clustering we use Agglomerative Single Linkage Clustering with the “cosine”-distance and 3 clusters.</vt:lpstr>
      <vt:lpstr># Define the simplicial complex  scomplex = mapper.map(lens, X,    cover=km.Cover(n_cubes=15, perc_overlap=0.7),   clusterer=sklearn.cluster.KMeans(n_clusters=2, random_state=3471))  </vt:lpstr>
      <vt:lpstr>&gt;&gt;&gt; # Use KMeans with 2 clusters &gt;&gt;&gt; graph = mapper.map(X_projected, X_inverse, &gt;&gt;&gt;     clusterer=sklearn.cluster.KMeans(2))</vt:lpstr>
      <vt:lpstr>mapper_algo = MapperAlgorithm( cover=CubicalCover( n_intervals=10, overlap_frac=0.65 ), clustering=AgglomerativeClustering(10), verbose=False )  </vt:lpstr>
      <vt:lpstr>No Good Cover In Sight</vt:lpstr>
      <vt:lpstr>Conclusion and Thanks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Mikael Vejdemo-Johansson</dc:creator>
  <cp:lastModifiedBy>Mikael Vejdemo-Johansson</cp:lastModifiedBy>
  <cp:revision>6</cp:revision>
  <dcterms:created xsi:type="dcterms:W3CDTF">2025-01-06T21:39:19Z</dcterms:created>
  <dcterms:modified xsi:type="dcterms:W3CDTF">2025-01-08T22:20:50Z</dcterms:modified>
</cp:coreProperties>
</file>